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04" r:id="rId2"/>
    <p:sldId id="331" r:id="rId3"/>
    <p:sldId id="340" r:id="rId4"/>
    <p:sldId id="345" r:id="rId5"/>
    <p:sldId id="350" r:id="rId6"/>
    <p:sldId id="352" r:id="rId7"/>
    <p:sldId id="351" r:id="rId8"/>
    <p:sldId id="332" r:id="rId9"/>
    <p:sldId id="328" r:id="rId10"/>
  </p:sldIdLst>
  <p:sldSz cx="9144000" cy="6858000" type="screen4x3"/>
  <p:notesSz cx="6797675" cy="9926638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A"/>
    <a:srgbClr val="96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 showGuides="1">
      <p:cViewPr>
        <p:scale>
          <a:sx n="107" d="100"/>
          <a:sy n="107" d="100"/>
        </p:scale>
        <p:origin x="-1734" y="-168"/>
      </p:cViewPr>
      <p:guideLst>
        <p:guide orient="horz" pos="2160"/>
        <p:guide orient="horz" pos="572"/>
        <p:guide orient="horz" pos="941"/>
        <p:guide orient="horz" pos="1221"/>
        <p:guide pos="2880"/>
        <p:guide pos="344"/>
        <p:guide pos="5759"/>
        <p:guide pos="5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BBB77-1F90-42CE-9B2F-33BED958B6B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06E703-79DE-45FA-8F2A-B87565627AAC}">
      <dgm:prSet custT="1"/>
      <dgm:spPr>
        <a:solidFill>
          <a:srgbClr val="96B4D7"/>
        </a:solidFill>
      </dgm:spPr>
      <dgm:t>
        <a:bodyPr/>
        <a:lstStyle/>
        <a:p>
          <a:pPr rtl="0"/>
          <a:r>
            <a:rPr lang="ru-RU" sz="1400" b="1" dirty="0" smtClean="0"/>
            <a:t>Вовлечение персонала в реализацию программы - Свыше </a:t>
          </a:r>
          <a:r>
            <a:rPr lang="ru-RU" sz="1400" b="1" dirty="0" smtClean="0">
              <a:solidFill>
                <a:srgbClr val="C00000"/>
              </a:solidFill>
            </a:rPr>
            <a:t>1000</a:t>
          </a:r>
          <a:r>
            <a:rPr lang="ru-RU" sz="1600" b="1" dirty="0" smtClean="0">
              <a:solidFill>
                <a:srgbClr val="C00000"/>
              </a:solidFill>
            </a:rPr>
            <a:t> </a:t>
          </a:r>
          <a:r>
            <a:rPr lang="ru-RU" sz="1400" b="1" dirty="0" smtClean="0"/>
            <a:t>сотрудников - </a:t>
          </a:r>
          <a:r>
            <a:rPr lang="ru-RU" sz="1400" b="1" dirty="0" smtClean="0">
              <a:solidFill>
                <a:srgbClr val="C00000"/>
              </a:solidFill>
            </a:rPr>
            <a:t>90</a:t>
          </a:r>
          <a:r>
            <a:rPr lang="ru-RU" sz="1400" b="1" dirty="0" smtClean="0"/>
            <a:t> проектов</a:t>
          </a:r>
          <a:endParaRPr lang="ru-RU" sz="1400" b="1" dirty="0"/>
        </a:p>
      </dgm:t>
    </dgm:pt>
    <dgm:pt modelId="{EA536A25-50B2-4BD3-9100-B111FBA245F5}" type="parTrans" cxnId="{66432426-4CDA-469C-BB71-9D7EE460AA57}">
      <dgm:prSet/>
      <dgm:spPr/>
      <dgm:t>
        <a:bodyPr/>
        <a:lstStyle/>
        <a:p>
          <a:endParaRPr lang="ru-RU" sz="1400" b="1"/>
        </a:p>
      </dgm:t>
    </dgm:pt>
    <dgm:pt modelId="{7C8056C1-29B0-4786-80B1-68B47A0560AD}" type="sibTrans" cxnId="{66432426-4CDA-469C-BB71-9D7EE460AA57}">
      <dgm:prSet/>
      <dgm:spPr/>
      <dgm:t>
        <a:bodyPr/>
        <a:lstStyle/>
        <a:p>
          <a:endParaRPr lang="ru-RU" sz="1400" b="1"/>
        </a:p>
      </dgm:t>
    </dgm:pt>
    <dgm:pt modelId="{3B19A1C4-A58D-4B9A-BC3A-88E99E42B4E2}">
      <dgm:prSet custT="1"/>
      <dgm:spPr>
        <a:solidFill>
          <a:srgbClr val="96B4D7"/>
        </a:solidFill>
      </dgm:spPr>
      <dgm:t>
        <a:bodyPr/>
        <a:lstStyle/>
        <a:p>
          <a:pPr rtl="0"/>
          <a:r>
            <a:rPr lang="ru-RU" sz="1400" b="1" dirty="0" smtClean="0"/>
            <a:t>Рост репутации – активная информационная политика</a:t>
          </a:r>
          <a:endParaRPr lang="ru-RU" sz="1400" b="1" dirty="0"/>
        </a:p>
      </dgm:t>
    </dgm:pt>
    <dgm:pt modelId="{5A094FA4-A1F0-4021-9D11-91D1336DE650}" type="parTrans" cxnId="{EE66712B-51D6-4AB5-B1FE-5719C0CC6524}">
      <dgm:prSet/>
      <dgm:spPr/>
      <dgm:t>
        <a:bodyPr/>
        <a:lstStyle/>
        <a:p>
          <a:endParaRPr lang="ru-RU" sz="1400" b="1"/>
        </a:p>
      </dgm:t>
    </dgm:pt>
    <dgm:pt modelId="{DED81E17-44CF-4B37-A972-691B57CC6CA7}" type="sibTrans" cxnId="{EE66712B-51D6-4AB5-B1FE-5719C0CC6524}">
      <dgm:prSet/>
      <dgm:spPr/>
      <dgm:t>
        <a:bodyPr/>
        <a:lstStyle/>
        <a:p>
          <a:endParaRPr lang="ru-RU" sz="1400" b="1"/>
        </a:p>
      </dgm:t>
    </dgm:pt>
    <dgm:pt modelId="{2B285AF8-70F1-4BBB-9F7A-1A68761F6CE6}">
      <dgm:prSet custT="1"/>
      <dgm:spPr>
        <a:solidFill>
          <a:srgbClr val="96B4D7"/>
        </a:solidFill>
      </dgm:spPr>
      <dgm:t>
        <a:bodyPr/>
        <a:lstStyle/>
        <a:p>
          <a:pPr rtl="0"/>
          <a:r>
            <a:rPr lang="ru-RU" sz="1400" b="1" dirty="0" smtClean="0"/>
            <a:t>Ориентация на результат – проекты, КПЭ</a:t>
          </a:r>
          <a:endParaRPr lang="ru-RU" sz="1400" b="1" dirty="0"/>
        </a:p>
      </dgm:t>
    </dgm:pt>
    <dgm:pt modelId="{D7BB99E1-4B6E-44EC-BAA2-5ECFC288591B}" type="parTrans" cxnId="{943CC881-4F96-4729-B6BF-5F9FCF51A3C5}">
      <dgm:prSet/>
      <dgm:spPr/>
      <dgm:t>
        <a:bodyPr/>
        <a:lstStyle/>
        <a:p>
          <a:endParaRPr lang="ru-RU" sz="1400" b="1"/>
        </a:p>
      </dgm:t>
    </dgm:pt>
    <dgm:pt modelId="{B24E1788-E020-453B-8396-EEB5355D681C}" type="sibTrans" cxnId="{943CC881-4F96-4729-B6BF-5F9FCF51A3C5}">
      <dgm:prSet/>
      <dgm:spPr/>
      <dgm:t>
        <a:bodyPr/>
        <a:lstStyle/>
        <a:p>
          <a:endParaRPr lang="ru-RU" sz="1400" b="1"/>
        </a:p>
      </dgm:t>
    </dgm:pt>
    <dgm:pt modelId="{8692302B-E8E3-4F1E-B5A1-B04DF79F0DFD}">
      <dgm:prSet custT="1"/>
      <dgm:spPr>
        <a:solidFill>
          <a:srgbClr val="96B4D7"/>
        </a:solidFill>
      </dgm:spPr>
      <dgm:t>
        <a:bodyPr/>
        <a:lstStyle/>
        <a:p>
          <a:pPr rtl="0"/>
          <a:r>
            <a:rPr lang="ru-RU" sz="1400" b="1" dirty="0" smtClean="0"/>
            <a:t>Интернационализация –</a:t>
          </a:r>
          <a:r>
            <a:rPr lang="ru-RU" sz="1400" b="1" dirty="0" smtClean="0">
              <a:solidFill>
                <a:srgbClr val="C00000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более</a:t>
          </a:r>
          <a:r>
            <a:rPr lang="ru-RU" sz="1400" b="1" dirty="0" smtClean="0">
              <a:solidFill>
                <a:srgbClr val="C00000"/>
              </a:solidFill>
            </a:rPr>
            <a:t> 100 </a:t>
          </a:r>
          <a:r>
            <a:rPr lang="ru-RU" sz="1400" b="1" dirty="0" smtClean="0"/>
            <a:t>зарубежных ученых,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C00000"/>
              </a:solidFill>
            </a:rPr>
            <a:t>21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400" b="1" dirty="0" err="1" smtClean="0"/>
            <a:t>постдок</a:t>
          </a:r>
          <a:r>
            <a:rPr lang="ru-RU" sz="1400" b="1" dirty="0" smtClean="0"/>
            <a:t>, </a:t>
          </a:r>
          <a:r>
            <a:rPr lang="ru-RU" sz="1400" b="1" dirty="0" smtClean="0">
              <a:solidFill>
                <a:srgbClr val="C00000"/>
              </a:solidFill>
            </a:rPr>
            <a:t>1200</a:t>
          </a:r>
          <a:r>
            <a:rPr lang="ru-RU" sz="1400" b="1" dirty="0" smtClean="0">
              <a:solidFill>
                <a:schemeClr val="tx1"/>
              </a:solidFill>
            </a:rPr>
            <a:t> студентов </a:t>
          </a:r>
          <a:endParaRPr lang="ru-RU" sz="1400" b="1" dirty="0">
            <a:solidFill>
              <a:schemeClr val="tx1"/>
            </a:solidFill>
          </a:endParaRPr>
        </a:p>
      </dgm:t>
    </dgm:pt>
    <dgm:pt modelId="{3D3F16A7-9F31-41AE-8024-D222034C90EA}" type="parTrans" cxnId="{0F5F98A9-2D0F-462B-B47E-C3A11A959357}">
      <dgm:prSet/>
      <dgm:spPr/>
      <dgm:t>
        <a:bodyPr/>
        <a:lstStyle/>
        <a:p>
          <a:endParaRPr lang="ru-RU" sz="1600"/>
        </a:p>
      </dgm:t>
    </dgm:pt>
    <dgm:pt modelId="{2ED5DE28-E544-48D4-912B-AE24EAC222E5}" type="sibTrans" cxnId="{0F5F98A9-2D0F-462B-B47E-C3A11A959357}">
      <dgm:prSet/>
      <dgm:spPr/>
      <dgm:t>
        <a:bodyPr/>
        <a:lstStyle/>
        <a:p>
          <a:endParaRPr lang="ru-RU" sz="1600"/>
        </a:p>
      </dgm:t>
    </dgm:pt>
    <dgm:pt modelId="{A5012329-D180-451D-93AF-47F774C8E648}">
      <dgm:prSet custT="1"/>
      <dgm:spPr>
        <a:solidFill>
          <a:srgbClr val="96B4D7"/>
        </a:solidFill>
      </dgm:spPr>
      <dgm:t>
        <a:bodyPr/>
        <a:lstStyle/>
        <a:p>
          <a:pPr rtl="0"/>
          <a:r>
            <a:rPr lang="ru-RU" sz="1400" b="1" dirty="0" smtClean="0"/>
            <a:t>Концентрация - Фокусировка на создании </a:t>
          </a:r>
        </a:p>
        <a:p>
          <a:pPr rtl="0"/>
          <a:r>
            <a:rPr lang="ru-RU" sz="1400" b="1" dirty="0" smtClean="0">
              <a:solidFill>
                <a:srgbClr val="C00000"/>
              </a:solidFill>
            </a:rPr>
            <a:t>5 </a:t>
          </a:r>
          <a:r>
            <a:rPr lang="ru-RU" sz="1400" b="1" dirty="0" err="1" smtClean="0">
              <a:solidFill>
                <a:srgbClr val="C00000"/>
              </a:solidFill>
            </a:rPr>
            <a:t>междисцилинарных</a:t>
          </a:r>
          <a:r>
            <a:rPr lang="ru-RU" sz="1400" b="1" dirty="0" smtClean="0">
              <a:solidFill>
                <a:srgbClr val="C00000"/>
              </a:solidFill>
            </a:rPr>
            <a:t> центров превосходства </a:t>
          </a:r>
          <a:endParaRPr lang="ru-RU" sz="1400" b="1" dirty="0">
            <a:solidFill>
              <a:srgbClr val="C00000"/>
            </a:solidFill>
          </a:endParaRPr>
        </a:p>
      </dgm:t>
    </dgm:pt>
    <dgm:pt modelId="{2F17F0E5-A94B-4E6B-A712-C2A3698CB41D}" type="sibTrans" cxnId="{6A34C176-1EE8-4617-8C85-4EDD630A0713}">
      <dgm:prSet/>
      <dgm:spPr/>
      <dgm:t>
        <a:bodyPr/>
        <a:lstStyle/>
        <a:p>
          <a:endParaRPr lang="ru-RU" sz="1400"/>
        </a:p>
      </dgm:t>
    </dgm:pt>
    <dgm:pt modelId="{36AC784B-B17E-4930-9E08-34CDB2C49468}" type="parTrans" cxnId="{6A34C176-1EE8-4617-8C85-4EDD630A0713}">
      <dgm:prSet/>
      <dgm:spPr/>
      <dgm:t>
        <a:bodyPr/>
        <a:lstStyle/>
        <a:p>
          <a:endParaRPr lang="ru-RU" sz="1400"/>
        </a:p>
      </dgm:t>
    </dgm:pt>
    <dgm:pt modelId="{D756598D-ED46-44CE-9BD7-A047B8C30A25}" type="pres">
      <dgm:prSet presAssocID="{03DBBB77-1F90-42CE-9B2F-33BED958B6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89118-060F-47C1-B680-64142D7C83E0}" type="pres">
      <dgm:prSet presAssocID="{A5012329-D180-451D-93AF-47F774C8E648}" presName="parentLin" presStyleCnt="0"/>
      <dgm:spPr/>
    </dgm:pt>
    <dgm:pt modelId="{E5F94739-3A72-499C-90A6-A97C3FF4B684}" type="pres">
      <dgm:prSet presAssocID="{A5012329-D180-451D-93AF-47F774C8E64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2A1336A-2677-48DC-B537-8575644179A5}" type="pres">
      <dgm:prSet presAssocID="{A5012329-D180-451D-93AF-47F774C8E648}" presName="parentText" presStyleLbl="node1" presStyleIdx="0" presStyleCnt="5" custScaleX="142997" custScaleY="182706" custLinFactX="12587" custLinFactNeighborX="100000" custLinFactNeighborY="-5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77F3C-C24E-4664-AEDE-7B18E75FCE5B}" type="pres">
      <dgm:prSet presAssocID="{A5012329-D180-451D-93AF-47F774C8E648}" presName="negativeSpace" presStyleCnt="0"/>
      <dgm:spPr/>
    </dgm:pt>
    <dgm:pt modelId="{B5D90E18-E340-499F-80CF-D8F8338AF2ED}" type="pres">
      <dgm:prSet presAssocID="{A5012329-D180-451D-93AF-47F774C8E648}" presName="childText" presStyleLbl="conFgAcc1" presStyleIdx="0" presStyleCnt="5">
        <dgm:presLayoutVars>
          <dgm:bulletEnabled val="1"/>
        </dgm:presLayoutVars>
      </dgm:prSet>
      <dgm:spPr/>
    </dgm:pt>
    <dgm:pt modelId="{4D099C8A-4205-4B21-95B1-7BB829AA1A9D}" type="pres">
      <dgm:prSet presAssocID="{2F17F0E5-A94B-4E6B-A712-C2A3698CB41D}" presName="spaceBetweenRectangles" presStyleCnt="0"/>
      <dgm:spPr/>
    </dgm:pt>
    <dgm:pt modelId="{932475AD-4BE0-4D0C-B469-6F065F7865F0}" type="pres">
      <dgm:prSet presAssocID="{4306E703-79DE-45FA-8F2A-B87565627AAC}" presName="parentLin" presStyleCnt="0"/>
      <dgm:spPr/>
    </dgm:pt>
    <dgm:pt modelId="{19D21298-2517-4C28-9718-239E700885DA}" type="pres">
      <dgm:prSet presAssocID="{4306E703-79DE-45FA-8F2A-B87565627AA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87F993-E9E8-4AC9-BAA4-EE5C4D3A49AE}" type="pres">
      <dgm:prSet presAssocID="{4306E703-79DE-45FA-8F2A-B87565627AAC}" presName="parentText" presStyleLbl="node1" presStyleIdx="1" presStyleCnt="5" custScaleX="145336" custScaleY="206355" custLinFactNeighborX="854" custLinFactNeighborY="-1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A0E1-AB33-41C7-8F71-A03CE31DA9BC}" type="pres">
      <dgm:prSet presAssocID="{4306E703-79DE-45FA-8F2A-B87565627AAC}" presName="negativeSpace" presStyleCnt="0"/>
      <dgm:spPr/>
    </dgm:pt>
    <dgm:pt modelId="{883E5801-66FB-4DBC-94FB-739CF1F56CE6}" type="pres">
      <dgm:prSet presAssocID="{4306E703-79DE-45FA-8F2A-B87565627AAC}" presName="childText" presStyleLbl="conFgAcc1" presStyleIdx="1" presStyleCnt="5">
        <dgm:presLayoutVars>
          <dgm:bulletEnabled val="1"/>
        </dgm:presLayoutVars>
      </dgm:prSet>
      <dgm:spPr/>
    </dgm:pt>
    <dgm:pt modelId="{51A07CB3-5593-41CA-B5BE-EB5336B88DB6}" type="pres">
      <dgm:prSet presAssocID="{7C8056C1-29B0-4786-80B1-68B47A0560AD}" presName="spaceBetweenRectangles" presStyleCnt="0"/>
      <dgm:spPr/>
    </dgm:pt>
    <dgm:pt modelId="{485B2011-CBA4-4CCB-9F70-266531F0946E}" type="pres">
      <dgm:prSet presAssocID="{8692302B-E8E3-4F1E-B5A1-B04DF79F0DFD}" presName="parentLin" presStyleCnt="0"/>
      <dgm:spPr/>
    </dgm:pt>
    <dgm:pt modelId="{6FEA0DC7-66BC-4329-A3BE-969AB5DDAB30}" type="pres">
      <dgm:prSet presAssocID="{8692302B-E8E3-4F1E-B5A1-B04DF79F0DF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688F73C-ED56-4AB7-AE7C-A3713FAC17B0}" type="pres">
      <dgm:prSet presAssocID="{8692302B-E8E3-4F1E-B5A1-B04DF79F0DFD}" presName="parentText" presStyleLbl="node1" presStyleIdx="2" presStyleCnt="5" custScaleX="142857" custScaleY="221661" custLinFactNeighborX="35138" custLinFactNeighborY="2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F0F10-6BCA-4DA8-93D4-A7FCF346B820}" type="pres">
      <dgm:prSet presAssocID="{8692302B-E8E3-4F1E-B5A1-B04DF79F0DFD}" presName="negativeSpace" presStyleCnt="0"/>
      <dgm:spPr/>
    </dgm:pt>
    <dgm:pt modelId="{8FF2EA26-0C4D-413E-8D70-829AAD62C158}" type="pres">
      <dgm:prSet presAssocID="{8692302B-E8E3-4F1E-B5A1-B04DF79F0DFD}" presName="childText" presStyleLbl="conFgAcc1" presStyleIdx="2" presStyleCnt="5">
        <dgm:presLayoutVars>
          <dgm:bulletEnabled val="1"/>
        </dgm:presLayoutVars>
      </dgm:prSet>
      <dgm:spPr/>
    </dgm:pt>
    <dgm:pt modelId="{A78B6E39-E249-4570-BA93-44C5F1966474}" type="pres">
      <dgm:prSet presAssocID="{2ED5DE28-E544-48D4-912B-AE24EAC222E5}" presName="spaceBetweenRectangles" presStyleCnt="0"/>
      <dgm:spPr/>
    </dgm:pt>
    <dgm:pt modelId="{35D5DBE7-D60F-42D0-8CC2-7738BF3E0CBC}" type="pres">
      <dgm:prSet presAssocID="{3B19A1C4-A58D-4B9A-BC3A-88E99E42B4E2}" presName="parentLin" presStyleCnt="0"/>
      <dgm:spPr/>
    </dgm:pt>
    <dgm:pt modelId="{328B34DD-914E-49E0-8C70-2307AE94BA64}" type="pres">
      <dgm:prSet presAssocID="{3B19A1C4-A58D-4B9A-BC3A-88E99E42B4E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322085E-036F-4BB1-A6A5-746EF9F00970}" type="pres">
      <dgm:prSet presAssocID="{3B19A1C4-A58D-4B9A-BC3A-88E99E42B4E2}" presName="parentText" presStyleLbl="node1" presStyleIdx="3" presStyleCnt="5" custScaleX="142857" custScaleY="158293" custLinFactX="23440" custLinFactNeighborX="100000" custLinFactNeighborY="12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6650-96C7-454F-AB8F-960D6B46CD65}" type="pres">
      <dgm:prSet presAssocID="{3B19A1C4-A58D-4B9A-BC3A-88E99E42B4E2}" presName="negativeSpace" presStyleCnt="0"/>
      <dgm:spPr/>
    </dgm:pt>
    <dgm:pt modelId="{2BD53095-FC6E-42E9-82CF-A12990B0C50B}" type="pres">
      <dgm:prSet presAssocID="{3B19A1C4-A58D-4B9A-BC3A-88E99E42B4E2}" presName="childText" presStyleLbl="conFgAcc1" presStyleIdx="3" presStyleCnt="5">
        <dgm:presLayoutVars>
          <dgm:bulletEnabled val="1"/>
        </dgm:presLayoutVars>
      </dgm:prSet>
      <dgm:spPr/>
    </dgm:pt>
    <dgm:pt modelId="{FFF32863-C895-4C8D-923E-774BB6809FF0}" type="pres">
      <dgm:prSet presAssocID="{DED81E17-44CF-4B37-A972-691B57CC6CA7}" presName="spaceBetweenRectangles" presStyleCnt="0"/>
      <dgm:spPr/>
    </dgm:pt>
    <dgm:pt modelId="{1AC23DA1-FD10-4828-9E07-DAE17CA2D8BB}" type="pres">
      <dgm:prSet presAssocID="{2B285AF8-70F1-4BBB-9F7A-1A68761F6CE6}" presName="parentLin" presStyleCnt="0"/>
      <dgm:spPr/>
    </dgm:pt>
    <dgm:pt modelId="{BA831480-F484-4212-9C72-8527A584399A}" type="pres">
      <dgm:prSet presAssocID="{2B285AF8-70F1-4BBB-9F7A-1A68761F6CE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8478BE1-A0F5-4248-824E-223EBAAA7B4A}" type="pres">
      <dgm:prSet presAssocID="{2B285AF8-70F1-4BBB-9F7A-1A68761F6CE6}" presName="parentText" presStyleLbl="node1" presStyleIdx="4" presStyleCnt="5" custScaleX="139487" custScaleY="156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3DBCC-3350-41CE-81C7-1BA01B7CD43E}" type="pres">
      <dgm:prSet presAssocID="{2B285AF8-70F1-4BBB-9F7A-1A68761F6CE6}" presName="negativeSpace" presStyleCnt="0"/>
      <dgm:spPr/>
    </dgm:pt>
    <dgm:pt modelId="{59FD7148-6A6D-4A44-AB7D-7A45074BFBD1}" type="pres">
      <dgm:prSet presAssocID="{2B285AF8-70F1-4BBB-9F7A-1A68761F6CE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EEAC5E9-AFCA-44B5-899D-471B859D0D1D}" type="presOf" srcId="{A5012329-D180-451D-93AF-47F774C8E648}" destId="{D2A1336A-2677-48DC-B537-8575644179A5}" srcOrd="1" destOrd="0" presId="urn:microsoft.com/office/officeart/2005/8/layout/list1"/>
    <dgm:cxn modelId="{106107BD-716D-49D6-B100-85068F4D6789}" type="presOf" srcId="{03DBBB77-1F90-42CE-9B2F-33BED958B6B4}" destId="{D756598D-ED46-44CE-9BD7-A047B8C30A25}" srcOrd="0" destOrd="0" presId="urn:microsoft.com/office/officeart/2005/8/layout/list1"/>
    <dgm:cxn modelId="{316B5822-6D82-413E-B055-638CA0350618}" type="presOf" srcId="{4306E703-79DE-45FA-8F2A-B87565627AAC}" destId="{1987F993-E9E8-4AC9-BAA4-EE5C4D3A49AE}" srcOrd="1" destOrd="0" presId="urn:microsoft.com/office/officeart/2005/8/layout/list1"/>
    <dgm:cxn modelId="{6A34C176-1EE8-4617-8C85-4EDD630A0713}" srcId="{03DBBB77-1F90-42CE-9B2F-33BED958B6B4}" destId="{A5012329-D180-451D-93AF-47F774C8E648}" srcOrd="0" destOrd="0" parTransId="{36AC784B-B17E-4930-9E08-34CDB2C49468}" sibTransId="{2F17F0E5-A94B-4E6B-A712-C2A3698CB41D}"/>
    <dgm:cxn modelId="{943CC881-4F96-4729-B6BF-5F9FCF51A3C5}" srcId="{03DBBB77-1F90-42CE-9B2F-33BED958B6B4}" destId="{2B285AF8-70F1-4BBB-9F7A-1A68761F6CE6}" srcOrd="4" destOrd="0" parTransId="{D7BB99E1-4B6E-44EC-BAA2-5ECFC288591B}" sibTransId="{B24E1788-E020-453B-8396-EEB5355D681C}"/>
    <dgm:cxn modelId="{602E887B-5461-47A9-8603-E5731554CAC1}" type="presOf" srcId="{3B19A1C4-A58D-4B9A-BC3A-88E99E42B4E2}" destId="{328B34DD-914E-49E0-8C70-2307AE94BA64}" srcOrd="0" destOrd="0" presId="urn:microsoft.com/office/officeart/2005/8/layout/list1"/>
    <dgm:cxn modelId="{66432426-4CDA-469C-BB71-9D7EE460AA57}" srcId="{03DBBB77-1F90-42CE-9B2F-33BED958B6B4}" destId="{4306E703-79DE-45FA-8F2A-B87565627AAC}" srcOrd="1" destOrd="0" parTransId="{EA536A25-50B2-4BD3-9100-B111FBA245F5}" sibTransId="{7C8056C1-29B0-4786-80B1-68B47A0560AD}"/>
    <dgm:cxn modelId="{32F04CBD-9630-47C8-89BF-867D13247B27}" type="presOf" srcId="{8692302B-E8E3-4F1E-B5A1-B04DF79F0DFD}" destId="{6FEA0DC7-66BC-4329-A3BE-969AB5DDAB30}" srcOrd="0" destOrd="0" presId="urn:microsoft.com/office/officeart/2005/8/layout/list1"/>
    <dgm:cxn modelId="{E943C747-07A2-4008-995A-07BD1AAE7CDF}" type="presOf" srcId="{8692302B-E8E3-4F1E-B5A1-B04DF79F0DFD}" destId="{E688F73C-ED56-4AB7-AE7C-A3713FAC17B0}" srcOrd="1" destOrd="0" presId="urn:microsoft.com/office/officeart/2005/8/layout/list1"/>
    <dgm:cxn modelId="{0F5F98A9-2D0F-462B-B47E-C3A11A959357}" srcId="{03DBBB77-1F90-42CE-9B2F-33BED958B6B4}" destId="{8692302B-E8E3-4F1E-B5A1-B04DF79F0DFD}" srcOrd="2" destOrd="0" parTransId="{3D3F16A7-9F31-41AE-8024-D222034C90EA}" sibTransId="{2ED5DE28-E544-48D4-912B-AE24EAC222E5}"/>
    <dgm:cxn modelId="{EE66712B-51D6-4AB5-B1FE-5719C0CC6524}" srcId="{03DBBB77-1F90-42CE-9B2F-33BED958B6B4}" destId="{3B19A1C4-A58D-4B9A-BC3A-88E99E42B4E2}" srcOrd="3" destOrd="0" parTransId="{5A094FA4-A1F0-4021-9D11-91D1336DE650}" sibTransId="{DED81E17-44CF-4B37-A972-691B57CC6CA7}"/>
    <dgm:cxn modelId="{9ECCE066-0927-4BE3-82C1-63610002F5B4}" type="presOf" srcId="{2B285AF8-70F1-4BBB-9F7A-1A68761F6CE6}" destId="{38478BE1-A0F5-4248-824E-223EBAAA7B4A}" srcOrd="1" destOrd="0" presId="urn:microsoft.com/office/officeart/2005/8/layout/list1"/>
    <dgm:cxn modelId="{BA2A40EB-9736-4921-8830-F19E29986742}" type="presOf" srcId="{A5012329-D180-451D-93AF-47F774C8E648}" destId="{E5F94739-3A72-499C-90A6-A97C3FF4B684}" srcOrd="0" destOrd="0" presId="urn:microsoft.com/office/officeart/2005/8/layout/list1"/>
    <dgm:cxn modelId="{FDEDBA67-036F-4B8C-BEA3-728958F34905}" type="presOf" srcId="{3B19A1C4-A58D-4B9A-BC3A-88E99E42B4E2}" destId="{4322085E-036F-4BB1-A6A5-746EF9F00970}" srcOrd="1" destOrd="0" presId="urn:microsoft.com/office/officeart/2005/8/layout/list1"/>
    <dgm:cxn modelId="{A047C53A-5E2C-4E23-B1D4-D385CDAEAD70}" type="presOf" srcId="{2B285AF8-70F1-4BBB-9F7A-1A68761F6CE6}" destId="{BA831480-F484-4212-9C72-8527A584399A}" srcOrd="0" destOrd="0" presId="urn:microsoft.com/office/officeart/2005/8/layout/list1"/>
    <dgm:cxn modelId="{24189676-212E-4CC7-9133-CDA67831EFC6}" type="presOf" srcId="{4306E703-79DE-45FA-8F2A-B87565627AAC}" destId="{19D21298-2517-4C28-9718-239E700885DA}" srcOrd="0" destOrd="0" presId="urn:microsoft.com/office/officeart/2005/8/layout/list1"/>
    <dgm:cxn modelId="{C5D0B169-A69E-47E3-9A49-05711A356CC6}" type="presParOf" srcId="{D756598D-ED46-44CE-9BD7-A047B8C30A25}" destId="{0F889118-060F-47C1-B680-64142D7C83E0}" srcOrd="0" destOrd="0" presId="urn:microsoft.com/office/officeart/2005/8/layout/list1"/>
    <dgm:cxn modelId="{BED9E6C2-6677-406F-B19C-15B8299A898D}" type="presParOf" srcId="{0F889118-060F-47C1-B680-64142D7C83E0}" destId="{E5F94739-3A72-499C-90A6-A97C3FF4B684}" srcOrd="0" destOrd="0" presId="urn:microsoft.com/office/officeart/2005/8/layout/list1"/>
    <dgm:cxn modelId="{2A8D26BE-9D04-4476-BC8D-11F6E1B85B3C}" type="presParOf" srcId="{0F889118-060F-47C1-B680-64142D7C83E0}" destId="{D2A1336A-2677-48DC-B537-8575644179A5}" srcOrd="1" destOrd="0" presId="urn:microsoft.com/office/officeart/2005/8/layout/list1"/>
    <dgm:cxn modelId="{2424EEB4-BDB2-4225-85A7-2E3D44EC24A4}" type="presParOf" srcId="{D756598D-ED46-44CE-9BD7-A047B8C30A25}" destId="{28177F3C-C24E-4664-AEDE-7B18E75FCE5B}" srcOrd="1" destOrd="0" presId="urn:microsoft.com/office/officeart/2005/8/layout/list1"/>
    <dgm:cxn modelId="{6EE4ACDD-6F64-4972-8219-0C8882CB0DDB}" type="presParOf" srcId="{D756598D-ED46-44CE-9BD7-A047B8C30A25}" destId="{B5D90E18-E340-499F-80CF-D8F8338AF2ED}" srcOrd="2" destOrd="0" presId="urn:microsoft.com/office/officeart/2005/8/layout/list1"/>
    <dgm:cxn modelId="{22090DBB-2480-43A4-B93C-4E6C8A6F3ED2}" type="presParOf" srcId="{D756598D-ED46-44CE-9BD7-A047B8C30A25}" destId="{4D099C8A-4205-4B21-95B1-7BB829AA1A9D}" srcOrd="3" destOrd="0" presId="urn:microsoft.com/office/officeart/2005/8/layout/list1"/>
    <dgm:cxn modelId="{C09763EB-F2DE-4FD7-B16C-322F82E08DC6}" type="presParOf" srcId="{D756598D-ED46-44CE-9BD7-A047B8C30A25}" destId="{932475AD-4BE0-4D0C-B469-6F065F7865F0}" srcOrd="4" destOrd="0" presId="urn:microsoft.com/office/officeart/2005/8/layout/list1"/>
    <dgm:cxn modelId="{366AD180-6920-49C4-8153-81DC5E3CF6CA}" type="presParOf" srcId="{932475AD-4BE0-4D0C-B469-6F065F7865F0}" destId="{19D21298-2517-4C28-9718-239E700885DA}" srcOrd="0" destOrd="0" presId="urn:microsoft.com/office/officeart/2005/8/layout/list1"/>
    <dgm:cxn modelId="{B0C7D167-B18D-48D5-A8F5-48AA9F9E0608}" type="presParOf" srcId="{932475AD-4BE0-4D0C-B469-6F065F7865F0}" destId="{1987F993-E9E8-4AC9-BAA4-EE5C4D3A49AE}" srcOrd="1" destOrd="0" presId="urn:microsoft.com/office/officeart/2005/8/layout/list1"/>
    <dgm:cxn modelId="{CCC03ECC-2408-428F-9A7C-B0E59CD214AE}" type="presParOf" srcId="{D756598D-ED46-44CE-9BD7-A047B8C30A25}" destId="{0EF9A0E1-AB33-41C7-8F71-A03CE31DA9BC}" srcOrd="5" destOrd="0" presId="urn:microsoft.com/office/officeart/2005/8/layout/list1"/>
    <dgm:cxn modelId="{8E32359F-D999-4690-935D-260F18D66B50}" type="presParOf" srcId="{D756598D-ED46-44CE-9BD7-A047B8C30A25}" destId="{883E5801-66FB-4DBC-94FB-739CF1F56CE6}" srcOrd="6" destOrd="0" presId="urn:microsoft.com/office/officeart/2005/8/layout/list1"/>
    <dgm:cxn modelId="{1E56C16F-2D7F-4104-A049-F2A4E08255E0}" type="presParOf" srcId="{D756598D-ED46-44CE-9BD7-A047B8C30A25}" destId="{51A07CB3-5593-41CA-B5BE-EB5336B88DB6}" srcOrd="7" destOrd="0" presId="urn:microsoft.com/office/officeart/2005/8/layout/list1"/>
    <dgm:cxn modelId="{9C55B8A3-1BDC-4E2C-90FD-627A85EF69D7}" type="presParOf" srcId="{D756598D-ED46-44CE-9BD7-A047B8C30A25}" destId="{485B2011-CBA4-4CCB-9F70-266531F0946E}" srcOrd="8" destOrd="0" presId="urn:microsoft.com/office/officeart/2005/8/layout/list1"/>
    <dgm:cxn modelId="{28C8678B-D16D-411B-8122-FF4B5F7859FB}" type="presParOf" srcId="{485B2011-CBA4-4CCB-9F70-266531F0946E}" destId="{6FEA0DC7-66BC-4329-A3BE-969AB5DDAB30}" srcOrd="0" destOrd="0" presId="urn:microsoft.com/office/officeart/2005/8/layout/list1"/>
    <dgm:cxn modelId="{6AB3413F-0933-40E2-B6C7-0C7D796BC9AA}" type="presParOf" srcId="{485B2011-CBA4-4CCB-9F70-266531F0946E}" destId="{E688F73C-ED56-4AB7-AE7C-A3713FAC17B0}" srcOrd="1" destOrd="0" presId="urn:microsoft.com/office/officeart/2005/8/layout/list1"/>
    <dgm:cxn modelId="{1994B017-5EC7-43B2-B59A-1FFADF0312CE}" type="presParOf" srcId="{D756598D-ED46-44CE-9BD7-A047B8C30A25}" destId="{6ADF0F10-6BCA-4DA8-93D4-A7FCF346B820}" srcOrd="9" destOrd="0" presId="urn:microsoft.com/office/officeart/2005/8/layout/list1"/>
    <dgm:cxn modelId="{E0D174D2-4139-4233-A557-9E7F67CCF21A}" type="presParOf" srcId="{D756598D-ED46-44CE-9BD7-A047B8C30A25}" destId="{8FF2EA26-0C4D-413E-8D70-829AAD62C158}" srcOrd="10" destOrd="0" presId="urn:microsoft.com/office/officeart/2005/8/layout/list1"/>
    <dgm:cxn modelId="{64CBBB97-1160-4D04-A6FA-9F8F3C83044E}" type="presParOf" srcId="{D756598D-ED46-44CE-9BD7-A047B8C30A25}" destId="{A78B6E39-E249-4570-BA93-44C5F1966474}" srcOrd="11" destOrd="0" presId="urn:microsoft.com/office/officeart/2005/8/layout/list1"/>
    <dgm:cxn modelId="{8EB008AC-EF23-450A-AF90-A5B802F50E36}" type="presParOf" srcId="{D756598D-ED46-44CE-9BD7-A047B8C30A25}" destId="{35D5DBE7-D60F-42D0-8CC2-7738BF3E0CBC}" srcOrd="12" destOrd="0" presId="urn:microsoft.com/office/officeart/2005/8/layout/list1"/>
    <dgm:cxn modelId="{F4EB564A-6DFF-4C90-B21F-1358AF7B5397}" type="presParOf" srcId="{35D5DBE7-D60F-42D0-8CC2-7738BF3E0CBC}" destId="{328B34DD-914E-49E0-8C70-2307AE94BA64}" srcOrd="0" destOrd="0" presId="urn:microsoft.com/office/officeart/2005/8/layout/list1"/>
    <dgm:cxn modelId="{650F61CF-03F0-499A-BFE2-F0DC07E373F4}" type="presParOf" srcId="{35D5DBE7-D60F-42D0-8CC2-7738BF3E0CBC}" destId="{4322085E-036F-4BB1-A6A5-746EF9F00970}" srcOrd="1" destOrd="0" presId="urn:microsoft.com/office/officeart/2005/8/layout/list1"/>
    <dgm:cxn modelId="{04988A49-0472-4CAB-9A0D-549505E7D3FD}" type="presParOf" srcId="{D756598D-ED46-44CE-9BD7-A047B8C30A25}" destId="{AC0E6650-96C7-454F-AB8F-960D6B46CD65}" srcOrd="13" destOrd="0" presId="urn:microsoft.com/office/officeart/2005/8/layout/list1"/>
    <dgm:cxn modelId="{809F8744-C42B-4D75-9774-1D08F542BFDD}" type="presParOf" srcId="{D756598D-ED46-44CE-9BD7-A047B8C30A25}" destId="{2BD53095-FC6E-42E9-82CF-A12990B0C50B}" srcOrd="14" destOrd="0" presId="urn:microsoft.com/office/officeart/2005/8/layout/list1"/>
    <dgm:cxn modelId="{4A33F08C-697F-4EB1-AF37-E2D361AC9CED}" type="presParOf" srcId="{D756598D-ED46-44CE-9BD7-A047B8C30A25}" destId="{FFF32863-C895-4C8D-923E-774BB6809FF0}" srcOrd="15" destOrd="0" presId="urn:microsoft.com/office/officeart/2005/8/layout/list1"/>
    <dgm:cxn modelId="{0F574566-C846-4A9D-BE33-0B2D64315B6D}" type="presParOf" srcId="{D756598D-ED46-44CE-9BD7-A047B8C30A25}" destId="{1AC23DA1-FD10-4828-9E07-DAE17CA2D8BB}" srcOrd="16" destOrd="0" presId="urn:microsoft.com/office/officeart/2005/8/layout/list1"/>
    <dgm:cxn modelId="{512AFAEF-46B2-405A-974D-C6D230F877D3}" type="presParOf" srcId="{1AC23DA1-FD10-4828-9E07-DAE17CA2D8BB}" destId="{BA831480-F484-4212-9C72-8527A584399A}" srcOrd="0" destOrd="0" presId="urn:microsoft.com/office/officeart/2005/8/layout/list1"/>
    <dgm:cxn modelId="{4E6F3DFD-3124-4307-B0F2-B5E15E932103}" type="presParOf" srcId="{1AC23DA1-FD10-4828-9E07-DAE17CA2D8BB}" destId="{38478BE1-A0F5-4248-824E-223EBAAA7B4A}" srcOrd="1" destOrd="0" presId="urn:microsoft.com/office/officeart/2005/8/layout/list1"/>
    <dgm:cxn modelId="{9D54C89C-5A9F-4C96-B01D-633B9C34AF12}" type="presParOf" srcId="{D756598D-ED46-44CE-9BD7-A047B8C30A25}" destId="{69E3DBCC-3350-41CE-81C7-1BA01B7CD43E}" srcOrd="17" destOrd="0" presId="urn:microsoft.com/office/officeart/2005/8/layout/list1"/>
    <dgm:cxn modelId="{4647F50B-B7BF-45C8-AE23-ADF907AFEB5E}" type="presParOf" srcId="{D756598D-ED46-44CE-9BD7-A047B8C30A25}" destId="{59FD7148-6A6D-4A44-AB7D-7A45074BFBD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89E11-0637-48BB-83C4-78FC0AC3A779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361B8-91AF-40DC-9847-90259B20E4B8}">
      <dgm:prSet phldrT="[Текст]" custT="1"/>
      <dgm:spPr>
        <a:solidFill>
          <a:srgbClr val="96B4D7"/>
        </a:solidFill>
      </dgm:spPr>
      <dgm:t>
        <a:bodyPr/>
        <a:lstStyle/>
        <a:p>
          <a:endParaRPr lang="ru-RU" sz="2800" b="1" dirty="0" smtClean="0">
            <a:solidFill>
              <a:srgbClr val="C00000"/>
            </a:solidFill>
            <a:latin typeface="Calibri" pitchFamily="34" charset="0"/>
          </a:endParaRPr>
        </a:p>
        <a:p>
          <a:r>
            <a:rPr lang="ru-RU" sz="2800" b="1" dirty="0" smtClean="0">
              <a:solidFill>
                <a:srgbClr val="C00000"/>
              </a:solidFill>
              <a:latin typeface="Calibri" pitchFamily="34" charset="0"/>
            </a:rPr>
            <a:t>25.12.2014</a:t>
          </a:r>
          <a:r>
            <a:rPr lang="ru-RU" sz="2400" b="1" dirty="0" smtClean="0">
              <a:latin typeface="Calibri" pitchFamily="34" charset="0"/>
            </a:rPr>
            <a:t> </a:t>
          </a:r>
        </a:p>
        <a:p>
          <a:r>
            <a:rPr lang="ru-RU" sz="2400" b="1" dirty="0" smtClean="0">
              <a:latin typeface="Calibri" pitchFamily="34" charset="0"/>
            </a:rPr>
            <a:t> </a:t>
          </a:r>
          <a:endParaRPr lang="ru-RU" sz="2400" b="1" dirty="0">
            <a:latin typeface="Calibri" pitchFamily="34" charset="0"/>
          </a:endParaRPr>
        </a:p>
      </dgm:t>
    </dgm:pt>
    <dgm:pt modelId="{27EEE961-D839-47A1-B44B-A103918D81D0}" type="parTrans" cxnId="{F50B1EC6-B0AB-460C-B4BE-1AC96ADB54BF}">
      <dgm:prSet/>
      <dgm:spPr/>
      <dgm:t>
        <a:bodyPr/>
        <a:lstStyle/>
        <a:p>
          <a:endParaRPr lang="ru-RU" sz="1600" b="1"/>
        </a:p>
      </dgm:t>
    </dgm:pt>
    <dgm:pt modelId="{8DED8DD5-9889-4BC9-909F-2C9A47B50AEA}" type="sibTrans" cxnId="{F50B1EC6-B0AB-460C-B4BE-1AC96ADB54BF}">
      <dgm:prSet/>
      <dgm:spPr/>
      <dgm:t>
        <a:bodyPr/>
        <a:lstStyle/>
        <a:p>
          <a:endParaRPr lang="ru-RU" sz="1600" b="1"/>
        </a:p>
      </dgm:t>
    </dgm:pt>
    <dgm:pt modelId="{27A905B1-1E88-4D58-9860-8890BC6CBF64}">
      <dgm:prSet phldrT="[Текст]" custT="1"/>
      <dgm:spPr>
        <a:solidFill>
          <a:srgbClr val="96B4D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Calibri" pitchFamily="34" charset="0"/>
            </a:rPr>
            <a:t>До 01.02.2015</a:t>
          </a:r>
          <a:endParaRPr lang="ru-RU" sz="2800" b="1" dirty="0">
            <a:solidFill>
              <a:srgbClr val="C00000"/>
            </a:solidFill>
            <a:latin typeface="Calibri" pitchFamily="34" charset="0"/>
          </a:endParaRPr>
        </a:p>
      </dgm:t>
    </dgm:pt>
    <dgm:pt modelId="{90436D74-E151-4BE2-996F-F6A2CB960D67}" type="parTrans" cxnId="{AF91BAE1-112F-4225-A74A-4C9C918D313C}">
      <dgm:prSet/>
      <dgm:spPr/>
      <dgm:t>
        <a:bodyPr/>
        <a:lstStyle/>
        <a:p>
          <a:endParaRPr lang="ru-RU" sz="1600" b="1"/>
        </a:p>
      </dgm:t>
    </dgm:pt>
    <dgm:pt modelId="{B18D390C-F353-4135-8D84-D9990F2C823F}" type="sibTrans" cxnId="{AF91BAE1-112F-4225-A74A-4C9C918D313C}">
      <dgm:prSet/>
      <dgm:spPr/>
      <dgm:t>
        <a:bodyPr/>
        <a:lstStyle/>
        <a:p>
          <a:endParaRPr lang="ru-RU" sz="1600" b="1"/>
        </a:p>
      </dgm:t>
    </dgm:pt>
    <dgm:pt modelId="{C1696054-321B-45A0-8672-D5DE9D8E58D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ru-RU" sz="1600" b="0" dirty="0"/>
        </a:p>
      </dgm:t>
    </dgm:pt>
    <dgm:pt modelId="{74AC0D84-55CA-4EE8-851E-F2088E77E71D}" type="parTrans" cxnId="{E18E50B1-59D0-46B2-93EF-93A93DDAA740}">
      <dgm:prSet/>
      <dgm:spPr/>
      <dgm:t>
        <a:bodyPr/>
        <a:lstStyle/>
        <a:p>
          <a:endParaRPr lang="ru-RU" sz="1600" b="1"/>
        </a:p>
      </dgm:t>
    </dgm:pt>
    <dgm:pt modelId="{71B25BAF-0507-46C6-9B8C-7817035EB1B8}" type="sibTrans" cxnId="{E18E50B1-59D0-46B2-93EF-93A93DDAA740}">
      <dgm:prSet/>
      <dgm:spPr/>
      <dgm:t>
        <a:bodyPr/>
        <a:lstStyle/>
        <a:p>
          <a:endParaRPr lang="ru-RU" sz="1600" b="1"/>
        </a:p>
      </dgm:t>
    </dgm:pt>
    <dgm:pt modelId="{875CD157-A9A2-4CB7-B5A1-7E0E7E38FCE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0" dirty="0" smtClean="0"/>
            <a:t>Защита Дорожной карты перед Международным советом</a:t>
          </a:r>
          <a:endParaRPr lang="ru-RU" sz="1600" b="0" dirty="0"/>
        </a:p>
      </dgm:t>
    </dgm:pt>
    <dgm:pt modelId="{67F5C9ED-0823-47BA-9500-F43208EB4302}" type="parTrans" cxnId="{293D712E-8D04-411C-BC09-9A7141178A66}">
      <dgm:prSet/>
      <dgm:spPr/>
      <dgm:t>
        <a:bodyPr/>
        <a:lstStyle/>
        <a:p>
          <a:endParaRPr lang="ru-RU" sz="1600" b="1"/>
        </a:p>
      </dgm:t>
    </dgm:pt>
    <dgm:pt modelId="{02398211-96A4-484A-940B-48D50EC0693A}" type="sibTrans" cxnId="{293D712E-8D04-411C-BC09-9A7141178A66}">
      <dgm:prSet/>
      <dgm:spPr/>
      <dgm:t>
        <a:bodyPr/>
        <a:lstStyle/>
        <a:p>
          <a:endParaRPr lang="ru-RU" sz="1600" b="1"/>
        </a:p>
      </dgm:t>
    </dgm:pt>
    <dgm:pt modelId="{ED3813F7-6C1C-4DB1-86D3-2F105B83F37D}">
      <dgm:prSet phldrT="[Текст]" custT="1"/>
      <dgm:spPr>
        <a:solidFill>
          <a:srgbClr val="96B4D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Calibri" pitchFamily="34" charset="0"/>
            </a:rPr>
            <a:t>19-21.03.2015</a:t>
          </a:r>
          <a:endParaRPr lang="ru-RU" sz="2800" b="1" dirty="0">
            <a:solidFill>
              <a:srgbClr val="C00000"/>
            </a:solidFill>
            <a:latin typeface="Calibri" pitchFamily="34" charset="0"/>
          </a:endParaRPr>
        </a:p>
      </dgm:t>
    </dgm:pt>
    <dgm:pt modelId="{C930F212-8549-473B-B8DA-211CFFAC0C42}" type="parTrans" cxnId="{0B3C982A-F1A2-4428-82A3-91E8302EE4DC}">
      <dgm:prSet/>
      <dgm:spPr/>
      <dgm:t>
        <a:bodyPr/>
        <a:lstStyle/>
        <a:p>
          <a:endParaRPr lang="ru-RU" sz="1600" b="1"/>
        </a:p>
      </dgm:t>
    </dgm:pt>
    <dgm:pt modelId="{0A14596C-ED52-434E-92BA-53F7370AF428}" type="sibTrans" cxnId="{0B3C982A-F1A2-4428-82A3-91E8302EE4DC}">
      <dgm:prSet/>
      <dgm:spPr/>
      <dgm:t>
        <a:bodyPr/>
        <a:lstStyle/>
        <a:p>
          <a:endParaRPr lang="ru-RU" sz="1600" b="1"/>
        </a:p>
      </dgm:t>
    </dgm:pt>
    <dgm:pt modelId="{49E0671B-7A7E-445D-861F-32B64EE8F4F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0" dirty="0" smtClean="0"/>
            <a:t>Обсуждение с экспертами и представление Дорожной карты в Министерство образования и науки РФ</a:t>
          </a:r>
          <a:endParaRPr lang="ru-RU" sz="1600" b="0" dirty="0"/>
        </a:p>
      </dgm:t>
    </dgm:pt>
    <dgm:pt modelId="{C870C2D1-4C14-4B56-AB41-2088AFE3EDC9}" type="parTrans" cxnId="{5A2FB93F-5A84-4DB3-80AC-BA3D8F14A3BD}">
      <dgm:prSet/>
      <dgm:spPr/>
      <dgm:t>
        <a:bodyPr/>
        <a:lstStyle/>
        <a:p>
          <a:endParaRPr lang="ru-RU" sz="1600" b="1"/>
        </a:p>
      </dgm:t>
    </dgm:pt>
    <dgm:pt modelId="{1098C9AA-FD14-4B07-B7AB-29C05A518256}" type="sibTrans" cxnId="{5A2FB93F-5A84-4DB3-80AC-BA3D8F14A3BD}">
      <dgm:prSet/>
      <dgm:spPr/>
      <dgm:t>
        <a:bodyPr/>
        <a:lstStyle/>
        <a:p>
          <a:endParaRPr lang="ru-RU" sz="1600" b="1"/>
        </a:p>
      </dgm:t>
    </dgm:pt>
    <dgm:pt modelId="{D42C0F89-77B0-4E99-926B-E5F25825DE6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ru-RU" sz="1600" b="0" dirty="0"/>
        </a:p>
      </dgm:t>
    </dgm:pt>
    <dgm:pt modelId="{34C583BA-360B-4CED-B6EE-5CED7DED686E}" type="parTrans" cxnId="{80703B27-AF6D-40A2-94B9-72B6F5D1313C}">
      <dgm:prSet/>
      <dgm:spPr/>
      <dgm:t>
        <a:bodyPr/>
        <a:lstStyle/>
        <a:p>
          <a:endParaRPr lang="ru-RU" sz="1600" b="1"/>
        </a:p>
      </dgm:t>
    </dgm:pt>
    <dgm:pt modelId="{6389C6F8-E355-4FDA-8DA5-5E07259516F1}" type="sibTrans" cxnId="{80703B27-AF6D-40A2-94B9-72B6F5D1313C}">
      <dgm:prSet/>
      <dgm:spPr/>
      <dgm:t>
        <a:bodyPr/>
        <a:lstStyle/>
        <a:p>
          <a:endParaRPr lang="ru-RU" sz="1600" b="1"/>
        </a:p>
      </dgm:t>
    </dgm:pt>
    <dgm:pt modelId="{753C2169-FD74-4336-A1CE-0E4E9DCF38E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ru-RU" sz="1600" b="0" dirty="0"/>
        </a:p>
      </dgm:t>
    </dgm:pt>
    <dgm:pt modelId="{E1151AFF-F59D-4FED-8A83-5DD30B694A4F}" type="parTrans" cxnId="{8D4B3840-88F1-48AE-9CB0-0FC934A8A4D1}">
      <dgm:prSet/>
      <dgm:spPr/>
      <dgm:t>
        <a:bodyPr/>
        <a:lstStyle/>
        <a:p>
          <a:endParaRPr lang="ru-RU" sz="1600" b="1"/>
        </a:p>
      </dgm:t>
    </dgm:pt>
    <dgm:pt modelId="{D232A3D6-313E-4E14-88A8-2DA61E4A5E04}" type="sibTrans" cxnId="{8D4B3840-88F1-48AE-9CB0-0FC934A8A4D1}">
      <dgm:prSet/>
      <dgm:spPr/>
      <dgm:t>
        <a:bodyPr/>
        <a:lstStyle/>
        <a:p>
          <a:endParaRPr lang="ru-RU" sz="1600" b="1"/>
        </a:p>
      </dgm:t>
    </dgm:pt>
    <dgm:pt modelId="{DA154954-BC06-4107-A0F6-407AF57A881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0" dirty="0" smtClean="0"/>
            <a:t>Завершение подготовки проекта </a:t>
          </a:r>
        </a:p>
        <a:p>
          <a:pPr algn="ctr"/>
          <a:r>
            <a:rPr lang="ru-RU" sz="1600" b="0" dirty="0" smtClean="0"/>
            <a:t>Дорожной карты</a:t>
          </a:r>
          <a:endParaRPr lang="ru-RU" sz="1600" b="0" dirty="0"/>
        </a:p>
      </dgm:t>
    </dgm:pt>
    <dgm:pt modelId="{7F69E877-E180-41B6-9BCA-0E55A371B9AE}" type="sibTrans" cxnId="{681E295F-53DB-4535-B86E-9BD11D518CA2}">
      <dgm:prSet/>
      <dgm:spPr/>
      <dgm:t>
        <a:bodyPr/>
        <a:lstStyle/>
        <a:p>
          <a:endParaRPr lang="ru-RU" sz="1600" b="1"/>
        </a:p>
      </dgm:t>
    </dgm:pt>
    <dgm:pt modelId="{24726610-5568-438D-BC7E-8DF7DF825599}" type="parTrans" cxnId="{681E295F-53DB-4535-B86E-9BD11D518CA2}">
      <dgm:prSet/>
      <dgm:spPr/>
      <dgm:t>
        <a:bodyPr/>
        <a:lstStyle/>
        <a:p>
          <a:endParaRPr lang="ru-RU" sz="1600" b="1"/>
        </a:p>
      </dgm:t>
    </dgm:pt>
    <dgm:pt modelId="{41F76653-30B0-4AE4-B3EE-3AB9A26EB64E}" type="pres">
      <dgm:prSet presAssocID="{D8589E11-0637-48BB-83C4-78FC0AC3A77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0CD85E-C615-4FFC-8575-56138AF111C6}" type="pres">
      <dgm:prSet presAssocID="{2C6361B8-91AF-40DC-9847-90259B20E4B8}" presName="parentText1" presStyleLbl="node1" presStyleIdx="0" presStyleCnt="3" custScaleY="84147" custLinFactNeighborY="24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564D8-7835-4E50-B7A2-41F35444577F}" type="pres">
      <dgm:prSet presAssocID="{2C6361B8-91AF-40DC-9847-90259B20E4B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B46C2-CA6A-4C45-87D9-0CA223929289}" type="pres">
      <dgm:prSet presAssocID="{27A905B1-1E88-4D58-9860-8890BC6CBF6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0ABAD-6773-462D-8FA5-74976F600CFD}" type="pres">
      <dgm:prSet presAssocID="{27A905B1-1E88-4D58-9860-8890BC6CBF6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30FBA-75A1-4F15-91BD-B6FFB7FFD321}" type="pres">
      <dgm:prSet presAssocID="{ED3813F7-6C1C-4DB1-86D3-2F105B83F37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415C3-8473-4F59-8984-EE2D22B7C62C}" type="pres">
      <dgm:prSet presAssocID="{ED3813F7-6C1C-4DB1-86D3-2F105B83F37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3B5DA-9C57-4940-A1D3-8BEE70F9AAC8}" type="presOf" srcId="{C1696054-321B-45A0-8672-D5DE9D8E58D5}" destId="{9BF564D8-7835-4E50-B7A2-41F35444577F}" srcOrd="0" destOrd="0" presId="urn:microsoft.com/office/officeart/2009/3/layout/IncreasingArrowsProcess"/>
    <dgm:cxn modelId="{7679DCD7-F084-4B11-B8D0-DBB7C4EEB946}" type="presOf" srcId="{2C6361B8-91AF-40DC-9847-90259B20E4B8}" destId="{CB0CD85E-C615-4FFC-8575-56138AF111C6}" srcOrd="0" destOrd="0" presId="urn:microsoft.com/office/officeart/2009/3/layout/IncreasingArrowsProcess"/>
    <dgm:cxn modelId="{DC22DB86-46C1-492B-9918-DEFE1730DF47}" type="presOf" srcId="{875CD157-A9A2-4CB7-B5A1-7E0E7E38FCE0}" destId="{650415C3-8473-4F59-8984-EE2D22B7C62C}" srcOrd="0" destOrd="1" presId="urn:microsoft.com/office/officeart/2009/3/layout/IncreasingArrowsProcess"/>
    <dgm:cxn modelId="{CE05825A-87EC-483C-B3B1-0A18EBCBC828}" type="presOf" srcId="{D42C0F89-77B0-4E99-926B-E5F25825DE69}" destId="{F3D0ABAD-6773-462D-8FA5-74976F600CFD}" srcOrd="0" destOrd="0" presId="urn:microsoft.com/office/officeart/2009/3/layout/IncreasingArrowsProcess"/>
    <dgm:cxn modelId="{F585AD13-81E0-4F53-9379-1C5BB9F8479B}" type="presOf" srcId="{49E0671B-7A7E-445D-861F-32B64EE8F4F0}" destId="{F3D0ABAD-6773-462D-8FA5-74976F600CFD}" srcOrd="0" destOrd="1" presId="urn:microsoft.com/office/officeart/2009/3/layout/IncreasingArrowsProcess"/>
    <dgm:cxn modelId="{8FC8C970-22B0-4735-94DE-1C87B4FDC660}" type="presOf" srcId="{753C2169-FD74-4336-A1CE-0E4E9DCF38E7}" destId="{650415C3-8473-4F59-8984-EE2D22B7C62C}" srcOrd="0" destOrd="0" presId="urn:microsoft.com/office/officeart/2009/3/layout/IncreasingArrowsProcess"/>
    <dgm:cxn modelId="{0B3C982A-F1A2-4428-82A3-91E8302EE4DC}" srcId="{D8589E11-0637-48BB-83C4-78FC0AC3A779}" destId="{ED3813F7-6C1C-4DB1-86D3-2F105B83F37D}" srcOrd="2" destOrd="0" parTransId="{C930F212-8549-473B-B8DA-211CFFAC0C42}" sibTransId="{0A14596C-ED52-434E-92BA-53F7370AF428}"/>
    <dgm:cxn modelId="{5A2FB93F-5A84-4DB3-80AC-BA3D8F14A3BD}" srcId="{27A905B1-1E88-4D58-9860-8890BC6CBF64}" destId="{49E0671B-7A7E-445D-861F-32B64EE8F4F0}" srcOrd="1" destOrd="0" parTransId="{C870C2D1-4C14-4B56-AB41-2088AFE3EDC9}" sibTransId="{1098C9AA-FD14-4B07-B7AB-29C05A518256}"/>
    <dgm:cxn modelId="{AF91BAE1-112F-4225-A74A-4C9C918D313C}" srcId="{D8589E11-0637-48BB-83C4-78FC0AC3A779}" destId="{27A905B1-1E88-4D58-9860-8890BC6CBF64}" srcOrd="1" destOrd="0" parTransId="{90436D74-E151-4BE2-996F-F6A2CB960D67}" sibTransId="{B18D390C-F353-4135-8D84-D9990F2C823F}"/>
    <dgm:cxn modelId="{0FD1C04F-B342-47EA-A98B-859620802672}" type="presOf" srcId="{27A905B1-1E88-4D58-9860-8890BC6CBF64}" destId="{19AB46C2-CA6A-4C45-87D9-0CA223929289}" srcOrd="0" destOrd="0" presId="urn:microsoft.com/office/officeart/2009/3/layout/IncreasingArrowsProcess"/>
    <dgm:cxn modelId="{8D4B3840-88F1-48AE-9CB0-0FC934A8A4D1}" srcId="{ED3813F7-6C1C-4DB1-86D3-2F105B83F37D}" destId="{753C2169-FD74-4336-A1CE-0E4E9DCF38E7}" srcOrd="0" destOrd="0" parTransId="{E1151AFF-F59D-4FED-8A83-5DD30B694A4F}" sibTransId="{D232A3D6-313E-4E14-88A8-2DA61E4A5E04}"/>
    <dgm:cxn modelId="{F50B1EC6-B0AB-460C-B4BE-1AC96ADB54BF}" srcId="{D8589E11-0637-48BB-83C4-78FC0AC3A779}" destId="{2C6361B8-91AF-40DC-9847-90259B20E4B8}" srcOrd="0" destOrd="0" parTransId="{27EEE961-D839-47A1-B44B-A103918D81D0}" sibTransId="{8DED8DD5-9889-4BC9-909F-2C9A47B50AEA}"/>
    <dgm:cxn modelId="{B0B4B050-1997-4431-9380-F725C1583FB6}" type="presOf" srcId="{ED3813F7-6C1C-4DB1-86D3-2F105B83F37D}" destId="{5E230FBA-75A1-4F15-91BD-B6FFB7FFD321}" srcOrd="0" destOrd="0" presId="urn:microsoft.com/office/officeart/2009/3/layout/IncreasingArrowsProcess"/>
    <dgm:cxn modelId="{BE42A921-1C4E-4664-B2E8-EAA32B1BFAAD}" type="presOf" srcId="{D8589E11-0637-48BB-83C4-78FC0AC3A779}" destId="{41F76653-30B0-4AE4-B3EE-3AB9A26EB64E}" srcOrd="0" destOrd="0" presId="urn:microsoft.com/office/officeart/2009/3/layout/IncreasingArrowsProcess"/>
    <dgm:cxn modelId="{681E295F-53DB-4535-B86E-9BD11D518CA2}" srcId="{2C6361B8-91AF-40DC-9847-90259B20E4B8}" destId="{DA154954-BC06-4107-A0F6-407AF57A8815}" srcOrd="1" destOrd="0" parTransId="{24726610-5568-438D-BC7E-8DF7DF825599}" sibTransId="{7F69E877-E180-41B6-9BCA-0E55A371B9AE}"/>
    <dgm:cxn modelId="{E18E50B1-59D0-46B2-93EF-93A93DDAA740}" srcId="{2C6361B8-91AF-40DC-9847-90259B20E4B8}" destId="{C1696054-321B-45A0-8672-D5DE9D8E58D5}" srcOrd="0" destOrd="0" parTransId="{74AC0D84-55CA-4EE8-851E-F2088E77E71D}" sibTransId="{71B25BAF-0507-46C6-9B8C-7817035EB1B8}"/>
    <dgm:cxn modelId="{80703B27-AF6D-40A2-94B9-72B6F5D1313C}" srcId="{27A905B1-1E88-4D58-9860-8890BC6CBF64}" destId="{D42C0F89-77B0-4E99-926B-E5F25825DE69}" srcOrd="0" destOrd="0" parTransId="{34C583BA-360B-4CED-B6EE-5CED7DED686E}" sibTransId="{6389C6F8-E355-4FDA-8DA5-5E07259516F1}"/>
    <dgm:cxn modelId="{293D712E-8D04-411C-BC09-9A7141178A66}" srcId="{ED3813F7-6C1C-4DB1-86D3-2F105B83F37D}" destId="{875CD157-A9A2-4CB7-B5A1-7E0E7E38FCE0}" srcOrd="1" destOrd="0" parTransId="{67F5C9ED-0823-47BA-9500-F43208EB4302}" sibTransId="{02398211-96A4-484A-940B-48D50EC0693A}"/>
    <dgm:cxn modelId="{534B3781-0B91-45C1-A044-46647B8F7DEF}" type="presOf" srcId="{DA154954-BC06-4107-A0F6-407AF57A8815}" destId="{9BF564D8-7835-4E50-B7A2-41F35444577F}" srcOrd="0" destOrd="1" presId="urn:microsoft.com/office/officeart/2009/3/layout/IncreasingArrowsProcess"/>
    <dgm:cxn modelId="{6A61808A-0457-4B88-8D9E-B458246A0017}" type="presParOf" srcId="{41F76653-30B0-4AE4-B3EE-3AB9A26EB64E}" destId="{CB0CD85E-C615-4FFC-8575-56138AF111C6}" srcOrd="0" destOrd="0" presId="urn:microsoft.com/office/officeart/2009/3/layout/IncreasingArrowsProcess"/>
    <dgm:cxn modelId="{32EE64A8-A34F-448C-BFC5-410A7053A800}" type="presParOf" srcId="{41F76653-30B0-4AE4-B3EE-3AB9A26EB64E}" destId="{9BF564D8-7835-4E50-B7A2-41F35444577F}" srcOrd="1" destOrd="0" presId="urn:microsoft.com/office/officeart/2009/3/layout/IncreasingArrowsProcess"/>
    <dgm:cxn modelId="{2968F06A-E275-49E3-9D32-147276614FCD}" type="presParOf" srcId="{41F76653-30B0-4AE4-B3EE-3AB9A26EB64E}" destId="{19AB46C2-CA6A-4C45-87D9-0CA223929289}" srcOrd="2" destOrd="0" presId="urn:microsoft.com/office/officeart/2009/3/layout/IncreasingArrowsProcess"/>
    <dgm:cxn modelId="{DF70B1BA-69B9-470E-94CD-9D61D7589621}" type="presParOf" srcId="{41F76653-30B0-4AE4-B3EE-3AB9A26EB64E}" destId="{F3D0ABAD-6773-462D-8FA5-74976F600CFD}" srcOrd="3" destOrd="0" presId="urn:microsoft.com/office/officeart/2009/3/layout/IncreasingArrowsProcess"/>
    <dgm:cxn modelId="{F00455AB-C802-4427-881A-F56472591F8A}" type="presParOf" srcId="{41F76653-30B0-4AE4-B3EE-3AB9A26EB64E}" destId="{5E230FBA-75A1-4F15-91BD-B6FFB7FFD321}" srcOrd="4" destOrd="0" presId="urn:microsoft.com/office/officeart/2009/3/layout/IncreasingArrowsProcess"/>
    <dgm:cxn modelId="{FB0F3AF6-29B6-47C3-8FE5-93E2B7E97038}" type="presParOf" srcId="{41F76653-30B0-4AE4-B3EE-3AB9A26EB64E}" destId="{650415C3-8473-4F59-8984-EE2D22B7C62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90E18-E340-499F-80CF-D8F8338AF2ED}">
      <dsp:nvSpPr>
        <dsp:cNvPr id="0" name=""/>
        <dsp:cNvSpPr/>
      </dsp:nvSpPr>
      <dsp:spPr>
        <a:xfrm>
          <a:off x="0" y="466485"/>
          <a:ext cx="59046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336A-2677-48DC-B537-8575644179A5}">
      <dsp:nvSpPr>
        <dsp:cNvPr id="0" name=""/>
        <dsp:cNvSpPr/>
      </dsp:nvSpPr>
      <dsp:spPr>
        <a:xfrm>
          <a:off x="282814" y="17017"/>
          <a:ext cx="5621841" cy="593282"/>
        </a:xfrm>
        <a:prstGeom prst="roundRect">
          <a:avLst/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Концентрация - Фокусировка на создании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5 </a:t>
          </a:r>
          <a:r>
            <a:rPr lang="ru-RU" sz="1400" b="1" kern="1200" dirty="0" err="1" smtClean="0">
              <a:solidFill>
                <a:srgbClr val="C00000"/>
              </a:solidFill>
            </a:rPr>
            <a:t>междисцилинарных</a:t>
          </a:r>
          <a:r>
            <a:rPr lang="ru-RU" sz="1400" b="1" kern="1200" dirty="0" smtClean="0">
              <a:solidFill>
                <a:srgbClr val="C00000"/>
              </a:solidFill>
            </a:rPr>
            <a:t> центров превосходства 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311776" y="45979"/>
        <a:ext cx="5563917" cy="535358"/>
      </dsp:txXfrm>
    </dsp:sp>
    <dsp:sp modelId="{883E5801-66FB-4DBC-94FB-739CF1F56CE6}">
      <dsp:nvSpPr>
        <dsp:cNvPr id="0" name=""/>
        <dsp:cNvSpPr/>
      </dsp:nvSpPr>
      <dsp:spPr>
        <a:xfrm>
          <a:off x="0" y="1310801"/>
          <a:ext cx="59046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7F993-E9E8-4AC9-BAA4-EE5C4D3A49AE}">
      <dsp:nvSpPr>
        <dsp:cNvPr id="0" name=""/>
        <dsp:cNvSpPr/>
      </dsp:nvSpPr>
      <dsp:spPr>
        <a:xfrm>
          <a:off x="278853" y="798889"/>
          <a:ext cx="5625802" cy="670075"/>
        </a:xfrm>
        <a:prstGeom prst="roundRect">
          <a:avLst/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Вовлечение персонала в реализацию программы - Свыше </a:t>
          </a:r>
          <a:r>
            <a:rPr lang="ru-RU" sz="1400" b="1" kern="1200" dirty="0" smtClean="0">
              <a:solidFill>
                <a:srgbClr val="C00000"/>
              </a:solidFill>
            </a:rPr>
            <a:t>1000</a:t>
          </a:r>
          <a:r>
            <a:rPr lang="ru-RU" sz="1600" b="1" kern="1200" dirty="0" smtClean="0">
              <a:solidFill>
                <a:srgbClr val="C00000"/>
              </a:solidFill>
            </a:rPr>
            <a:t> </a:t>
          </a:r>
          <a:r>
            <a:rPr lang="ru-RU" sz="1400" b="1" kern="1200" dirty="0" smtClean="0"/>
            <a:t>сотрудников - </a:t>
          </a:r>
          <a:r>
            <a:rPr lang="ru-RU" sz="1400" b="1" kern="1200" dirty="0" smtClean="0">
              <a:solidFill>
                <a:srgbClr val="C00000"/>
              </a:solidFill>
            </a:rPr>
            <a:t>90</a:t>
          </a:r>
          <a:r>
            <a:rPr lang="ru-RU" sz="1400" b="1" kern="1200" dirty="0" smtClean="0"/>
            <a:t> проектов</a:t>
          </a:r>
          <a:endParaRPr lang="ru-RU" sz="1400" b="1" kern="1200" dirty="0"/>
        </a:p>
      </dsp:txBody>
      <dsp:txXfrm>
        <a:off x="311563" y="831599"/>
        <a:ext cx="5560382" cy="604655"/>
      </dsp:txXfrm>
    </dsp:sp>
    <dsp:sp modelId="{8FF2EA26-0C4D-413E-8D70-829AAD62C158}">
      <dsp:nvSpPr>
        <dsp:cNvPr id="0" name=""/>
        <dsp:cNvSpPr/>
      </dsp:nvSpPr>
      <dsp:spPr>
        <a:xfrm>
          <a:off x="0" y="2204818"/>
          <a:ext cx="59046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F73C-ED56-4AB7-AE7C-A3713FAC17B0}">
      <dsp:nvSpPr>
        <dsp:cNvPr id="0" name=""/>
        <dsp:cNvSpPr/>
      </dsp:nvSpPr>
      <dsp:spPr>
        <a:xfrm>
          <a:off x="282552" y="1655694"/>
          <a:ext cx="5622103" cy="719777"/>
        </a:xfrm>
        <a:prstGeom prst="roundRect">
          <a:avLst/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Интернационализация –</a:t>
          </a:r>
          <a:r>
            <a:rPr lang="ru-RU" sz="1400" b="1" kern="1200" dirty="0" smtClean="0">
              <a:solidFill>
                <a:srgbClr val="C00000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более</a:t>
          </a:r>
          <a:r>
            <a:rPr lang="ru-RU" sz="1400" b="1" kern="1200" dirty="0" smtClean="0">
              <a:solidFill>
                <a:srgbClr val="C00000"/>
              </a:solidFill>
            </a:rPr>
            <a:t> 100 </a:t>
          </a:r>
          <a:r>
            <a:rPr lang="ru-RU" sz="1400" b="1" kern="1200" dirty="0" smtClean="0"/>
            <a:t>зарубежных ученых,</a:t>
          </a:r>
          <a:r>
            <a:rPr lang="ru-RU" sz="1400" b="1" kern="1200" dirty="0" smtClean="0">
              <a:solidFill>
                <a:srgbClr val="FF0000"/>
              </a:solidFill>
            </a:rPr>
            <a:t> </a:t>
          </a:r>
          <a:r>
            <a:rPr lang="ru-RU" sz="1400" b="1" kern="1200" dirty="0" smtClean="0">
              <a:solidFill>
                <a:srgbClr val="C00000"/>
              </a:solidFill>
            </a:rPr>
            <a:t>21</a:t>
          </a:r>
          <a:r>
            <a:rPr lang="ru-RU" sz="1400" b="1" kern="1200" dirty="0" smtClean="0">
              <a:solidFill>
                <a:srgbClr val="FF0000"/>
              </a:solidFill>
            </a:rPr>
            <a:t> </a:t>
          </a:r>
          <a:r>
            <a:rPr lang="ru-RU" sz="1400" b="1" kern="1200" dirty="0" err="1" smtClean="0"/>
            <a:t>постдок</a:t>
          </a:r>
          <a:r>
            <a:rPr lang="ru-RU" sz="1400" b="1" kern="1200" dirty="0" smtClean="0"/>
            <a:t>, </a:t>
          </a:r>
          <a:r>
            <a:rPr lang="ru-RU" sz="1400" b="1" kern="1200" dirty="0" smtClean="0">
              <a:solidFill>
                <a:srgbClr val="C00000"/>
              </a:solidFill>
            </a:rPr>
            <a:t>1200</a:t>
          </a:r>
          <a:r>
            <a:rPr lang="ru-RU" sz="1400" b="1" kern="1200" dirty="0" smtClean="0">
              <a:solidFill>
                <a:schemeClr val="tx1"/>
              </a:solidFill>
            </a:rPr>
            <a:t> студентов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17689" y="1690831"/>
        <a:ext cx="5551829" cy="649503"/>
      </dsp:txXfrm>
    </dsp:sp>
    <dsp:sp modelId="{2BD53095-FC6E-42E9-82CF-A12990B0C50B}">
      <dsp:nvSpPr>
        <dsp:cNvPr id="0" name=""/>
        <dsp:cNvSpPr/>
      </dsp:nvSpPr>
      <dsp:spPr>
        <a:xfrm>
          <a:off x="0" y="2893067"/>
          <a:ext cx="59046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2085E-036F-4BB1-A6A5-746EF9F00970}">
      <dsp:nvSpPr>
        <dsp:cNvPr id="0" name=""/>
        <dsp:cNvSpPr/>
      </dsp:nvSpPr>
      <dsp:spPr>
        <a:xfrm>
          <a:off x="282552" y="2580998"/>
          <a:ext cx="5622103" cy="514009"/>
        </a:xfrm>
        <a:prstGeom prst="roundRect">
          <a:avLst/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Рост репутации – активная информационная политика</a:t>
          </a:r>
          <a:endParaRPr lang="ru-RU" sz="1400" b="1" kern="1200" dirty="0"/>
        </a:p>
      </dsp:txBody>
      <dsp:txXfrm>
        <a:off x="307644" y="2606090"/>
        <a:ext cx="5571919" cy="463825"/>
      </dsp:txXfrm>
    </dsp:sp>
    <dsp:sp modelId="{59FD7148-6A6D-4A44-AB7D-7A45074BFBD1}">
      <dsp:nvSpPr>
        <dsp:cNvPr id="0" name=""/>
        <dsp:cNvSpPr/>
      </dsp:nvSpPr>
      <dsp:spPr>
        <a:xfrm>
          <a:off x="0" y="3575669"/>
          <a:ext cx="59046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8BE1-A0F5-4248-824E-223EBAAA7B4A}">
      <dsp:nvSpPr>
        <dsp:cNvPr id="0" name=""/>
        <dsp:cNvSpPr/>
      </dsp:nvSpPr>
      <dsp:spPr>
        <a:xfrm>
          <a:off x="287448" y="3229667"/>
          <a:ext cx="5613342" cy="508362"/>
        </a:xfrm>
        <a:prstGeom prst="roundRect">
          <a:avLst/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Ориентация на результат – проекты, КПЭ</a:t>
          </a:r>
          <a:endParaRPr lang="ru-RU" sz="1400" b="1" kern="1200" dirty="0"/>
        </a:p>
      </dsp:txBody>
      <dsp:txXfrm>
        <a:off x="312264" y="3254483"/>
        <a:ext cx="5563710" cy="45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D85E-C615-4FFC-8575-56138AF111C6}">
      <dsp:nvSpPr>
        <dsp:cNvPr id="0" name=""/>
        <dsp:cNvSpPr/>
      </dsp:nvSpPr>
      <dsp:spPr>
        <a:xfrm>
          <a:off x="24291" y="425833"/>
          <a:ext cx="8376353" cy="1026522"/>
        </a:xfrm>
        <a:prstGeom prst="rightArrow">
          <a:avLst>
            <a:gd name="adj1" fmla="val 50000"/>
            <a:gd name="adj2" fmla="val 50000"/>
          </a:avLst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254000" bIns="19366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C00000"/>
            </a:solidFill>
            <a:latin typeface="Calibri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Calibri" pitchFamily="34" charset="0"/>
            </a:rPr>
            <a:t>25.12.2014</a:t>
          </a:r>
          <a:r>
            <a:rPr lang="ru-RU" sz="2400" b="1" kern="1200" dirty="0" smtClean="0">
              <a:latin typeface="Calibri" pitchFamily="34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 </a:t>
          </a:r>
          <a:endParaRPr lang="ru-RU" sz="2400" b="1" kern="1200" dirty="0">
            <a:latin typeface="Calibri" pitchFamily="34" charset="0"/>
          </a:endParaRPr>
        </a:p>
      </dsp:txBody>
      <dsp:txXfrm>
        <a:off x="24291" y="682464"/>
        <a:ext cx="8119723" cy="513261"/>
      </dsp:txXfrm>
    </dsp:sp>
    <dsp:sp modelId="{9BF564D8-7835-4E50-B7A2-41F35444577F}">
      <dsp:nvSpPr>
        <dsp:cNvPr id="0" name=""/>
        <dsp:cNvSpPr/>
      </dsp:nvSpPr>
      <dsp:spPr>
        <a:xfrm>
          <a:off x="24291" y="1239931"/>
          <a:ext cx="2579916" cy="235000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Завершение подготовки проекта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Дорожной карты</a:t>
          </a:r>
          <a:endParaRPr lang="ru-RU" sz="1600" b="0" kern="1200" dirty="0"/>
        </a:p>
      </dsp:txBody>
      <dsp:txXfrm>
        <a:off x="24291" y="1239931"/>
        <a:ext cx="2579916" cy="2350007"/>
      </dsp:txXfrm>
    </dsp:sp>
    <dsp:sp modelId="{19AB46C2-CA6A-4C45-87D9-0CA223929289}">
      <dsp:nvSpPr>
        <dsp:cNvPr id="0" name=""/>
        <dsp:cNvSpPr/>
      </dsp:nvSpPr>
      <dsp:spPr>
        <a:xfrm>
          <a:off x="2604208" y="705839"/>
          <a:ext cx="5796436" cy="1219916"/>
        </a:xfrm>
        <a:prstGeom prst="rightArrow">
          <a:avLst>
            <a:gd name="adj1" fmla="val 50000"/>
            <a:gd name="adj2" fmla="val 50000"/>
          </a:avLst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254000" bIns="19366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Calibri" pitchFamily="34" charset="0"/>
            </a:rPr>
            <a:t>До 01.02.2015</a:t>
          </a:r>
          <a:endParaRPr lang="ru-RU" sz="28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2604208" y="1010818"/>
        <a:ext cx="5491457" cy="609958"/>
      </dsp:txXfrm>
    </dsp:sp>
    <dsp:sp modelId="{F3D0ABAD-6773-462D-8FA5-74976F600CFD}">
      <dsp:nvSpPr>
        <dsp:cNvPr id="0" name=""/>
        <dsp:cNvSpPr/>
      </dsp:nvSpPr>
      <dsp:spPr>
        <a:xfrm>
          <a:off x="2604208" y="1646570"/>
          <a:ext cx="2579916" cy="235000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Обсуждение с экспертами и представление Дорожной карты в Министерство образования и науки РФ</a:t>
          </a:r>
          <a:endParaRPr lang="ru-RU" sz="1600" b="0" kern="1200" dirty="0"/>
        </a:p>
      </dsp:txBody>
      <dsp:txXfrm>
        <a:off x="2604208" y="1646570"/>
        <a:ext cx="2579916" cy="2350007"/>
      </dsp:txXfrm>
    </dsp:sp>
    <dsp:sp modelId="{5E230FBA-75A1-4F15-91BD-B6FFB7FFD321}">
      <dsp:nvSpPr>
        <dsp:cNvPr id="0" name=""/>
        <dsp:cNvSpPr/>
      </dsp:nvSpPr>
      <dsp:spPr>
        <a:xfrm>
          <a:off x="5184124" y="1112478"/>
          <a:ext cx="3216519" cy="1219916"/>
        </a:xfrm>
        <a:prstGeom prst="rightArrow">
          <a:avLst>
            <a:gd name="adj1" fmla="val 50000"/>
            <a:gd name="adj2" fmla="val 50000"/>
          </a:avLst>
        </a:prstGeom>
        <a:solidFill>
          <a:srgbClr val="96B4D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254000" bIns="19366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Calibri" pitchFamily="34" charset="0"/>
            </a:rPr>
            <a:t>19-21.03.2015</a:t>
          </a:r>
          <a:endParaRPr lang="ru-RU" sz="28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5184124" y="1417457"/>
        <a:ext cx="2911540" cy="609958"/>
      </dsp:txXfrm>
    </dsp:sp>
    <dsp:sp modelId="{650415C3-8473-4F59-8984-EE2D22B7C62C}">
      <dsp:nvSpPr>
        <dsp:cNvPr id="0" name=""/>
        <dsp:cNvSpPr/>
      </dsp:nvSpPr>
      <dsp:spPr>
        <a:xfrm>
          <a:off x="5184124" y="2053209"/>
          <a:ext cx="2579916" cy="2315615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Защита Дорожной карты перед Международным советом</a:t>
          </a:r>
          <a:endParaRPr lang="ru-RU" sz="1600" b="0" kern="1200" dirty="0"/>
        </a:p>
      </dsp:txBody>
      <dsp:txXfrm>
        <a:off x="5184124" y="2053209"/>
        <a:ext cx="2579916" cy="2315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BE1D65AA-1922-4083-84BB-5900E050BB9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BFA32011-18CB-4B01-8513-7AF1B747B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87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82D903EC-AE23-4C87-8FE2-4A906BCCD713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5CE8B7A5-731C-4663-A3E5-CA649F89E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03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2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12944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343286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1217-9A53-482F-9CE3-22EB70A6C03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48A1-6FA8-4591-B2DA-6427B7C26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40593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6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71184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336381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24785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293450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6491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val="34249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524625"/>
            <a:ext cx="79248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42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0" y="5734050"/>
            <a:ext cx="468313" cy="649288"/>
          </a:xfrm>
          <a:prstGeom prst="ellipse">
            <a:avLst/>
          </a:prstGeom>
          <a:solidFill>
            <a:srgbClr val="96B4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13" name="Picture 17" descr="Untitled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738"/>
            <a:ext cx="792162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468313" cy="6092825"/>
          </a:xfrm>
          <a:prstGeom prst="rect">
            <a:avLst/>
          </a:prstGeom>
          <a:solidFill>
            <a:srgbClr val="96B4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496456" y="951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Исследовательский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Томский Государственный Университет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e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2.xml"/><Relationship Id="rId5" Type="http://schemas.openxmlformats.org/officeDocument/2006/relationships/image" Target="../media/image6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89862" y="1628800"/>
            <a:ext cx="8189156" cy="147002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 smtClean="0">
                <a:solidFill>
                  <a:srgbClr val="00427A"/>
                </a:solidFill>
              </a:rPr>
              <a:t>Ход и перспективы реализации программы повышения конкурентоспособности </a:t>
            </a:r>
            <a:br>
              <a:rPr lang="ru-RU" altLang="ru-RU" sz="2400" b="1" dirty="0" smtClean="0">
                <a:solidFill>
                  <a:srgbClr val="00427A"/>
                </a:solidFill>
              </a:rPr>
            </a:br>
            <a:r>
              <a:rPr lang="ru-RU" altLang="ru-RU" sz="2400" b="1" dirty="0" smtClean="0">
                <a:solidFill>
                  <a:srgbClr val="00427A"/>
                </a:solidFill>
              </a:rPr>
              <a:t>Томского государственного </a:t>
            </a:r>
            <a:r>
              <a:rPr lang="ru-RU" altLang="ru-RU" sz="2400" b="1" dirty="0">
                <a:solidFill>
                  <a:srgbClr val="00427A"/>
                </a:solidFill>
              </a:rPr>
              <a:t>у</a:t>
            </a:r>
            <a:r>
              <a:rPr lang="ru-RU" altLang="ru-RU" sz="2400" b="1" dirty="0" smtClean="0">
                <a:solidFill>
                  <a:srgbClr val="00427A"/>
                </a:solidFill>
              </a:rPr>
              <a:t>ниверситета</a:t>
            </a: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>
                <a:solidFill>
                  <a:srgbClr val="00427A"/>
                </a:solidFill>
              </a:rPr>
              <a:t/>
            </a:r>
            <a:br>
              <a:rPr lang="en-US" altLang="ru-RU" sz="2800" b="1" dirty="0">
                <a:solidFill>
                  <a:srgbClr val="00427A"/>
                </a:solidFill>
              </a:rPr>
            </a:b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>
                <a:solidFill>
                  <a:srgbClr val="00427A"/>
                </a:solidFill>
              </a:rPr>
              <a:t/>
            </a:r>
            <a:br>
              <a:rPr lang="en-US" altLang="ru-RU" sz="2800" b="1" dirty="0">
                <a:solidFill>
                  <a:srgbClr val="00427A"/>
                </a:solidFill>
              </a:rPr>
            </a:b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>
                <a:solidFill>
                  <a:srgbClr val="00427A"/>
                </a:solidFill>
              </a:rPr>
              <a:t/>
            </a:r>
            <a:br>
              <a:rPr lang="en-US" altLang="ru-RU" sz="2800" b="1" dirty="0">
                <a:solidFill>
                  <a:srgbClr val="00427A"/>
                </a:solidFill>
              </a:rPr>
            </a:br>
            <a:endParaRPr lang="ru-RU" altLang="ru-RU" sz="2800" dirty="0">
              <a:solidFill>
                <a:srgbClr val="00427A"/>
              </a:solidFill>
            </a:endParaRPr>
          </a:p>
        </p:txBody>
      </p:sp>
      <p:pic>
        <p:nvPicPr>
          <p:cNvPr id="137219" name="Picture 3" descr="C:\Users\ipolikarpo002\Desktop\Tomsk-state-uni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52439"/>
            <a:ext cx="4752528" cy="29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546100" y="836712"/>
            <a:ext cx="861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00427A"/>
                </a:solidFill>
              </a:rPr>
              <a:t>План мероприятий «</a:t>
            </a:r>
            <a:r>
              <a:rPr lang="ru-RU" altLang="ru-RU" b="1" dirty="0">
                <a:solidFill>
                  <a:srgbClr val="00427A"/>
                </a:solidFill>
              </a:rPr>
              <a:t>д</a:t>
            </a:r>
            <a:r>
              <a:rPr lang="ru-RU" altLang="ru-RU" b="1" dirty="0" smtClean="0">
                <a:solidFill>
                  <a:srgbClr val="00427A"/>
                </a:solidFill>
              </a:rPr>
              <a:t>орожная карта» Программы  </a:t>
            </a:r>
            <a:r>
              <a:rPr lang="ru-RU" altLang="ru-RU" b="1" dirty="0">
                <a:solidFill>
                  <a:srgbClr val="00427A"/>
                </a:solidFill>
              </a:rPr>
              <a:t>включает в себя семь ключевых областей развития</a:t>
            </a:r>
          </a:p>
        </p:txBody>
      </p:sp>
      <p:sp>
        <p:nvSpPr>
          <p:cNvPr id="3" name="Pentagon 2"/>
          <p:cNvSpPr/>
          <p:nvPr/>
        </p:nvSpPr>
        <p:spPr bwMode="ltGray">
          <a:xfrm>
            <a:off x="604838" y="2828925"/>
            <a:ext cx="2252662" cy="50323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Arial" charset="0"/>
              </a:rPr>
              <a:t>Привлечение и развитие ключевого персонала</a:t>
            </a:r>
          </a:p>
        </p:txBody>
      </p:sp>
      <p:sp>
        <p:nvSpPr>
          <p:cNvPr id="4" name="Pentagon 3"/>
          <p:cNvSpPr/>
          <p:nvPr/>
        </p:nvSpPr>
        <p:spPr bwMode="ltGray">
          <a:xfrm>
            <a:off x="604837" y="2097088"/>
            <a:ext cx="2270125" cy="73183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Интеллектуальный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портфель образовательных </a:t>
            </a:r>
            <a:r>
              <a:rPr lang="ru-RU" sz="1100" dirty="0">
                <a:solidFill>
                  <a:schemeClr val="tx1"/>
                </a:solidFill>
                <a:cs typeface="Arial" charset="0"/>
              </a:rPr>
              <a:t>программ</a:t>
            </a:r>
          </a:p>
        </p:txBody>
      </p:sp>
      <p:sp>
        <p:nvSpPr>
          <p:cNvPr id="5" name="Pentagon 4"/>
          <p:cNvSpPr/>
          <p:nvPr/>
        </p:nvSpPr>
        <p:spPr bwMode="ltGray">
          <a:xfrm>
            <a:off x="604838" y="3429000"/>
            <a:ext cx="2270125" cy="50482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>
                <a:solidFill>
                  <a:schemeClr val="tx1"/>
                </a:solidFill>
                <a:cs typeface="Arial" charset="0"/>
              </a:rPr>
              <a:t>Привлечение талантливых студентов и выпускников ведущих вузов</a:t>
            </a:r>
          </a:p>
        </p:txBody>
      </p:sp>
      <p:sp>
        <p:nvSpPr>
          <p:cNvPr id="6" name="Pentagon 5"/>
          <p:cNvSpPr/>
          <p:nvPr/>
        </p:nvSpPr>
        <p:spPr bwMode="ltGray">
          <a:xfrm>
            <a:off x="604838" y="4076700"/>
            <a:ext cx="2252662" cy="50482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Исследования и разработки, </a:t>
            </a:r>
            <a:r>
              <a:rPr lang="en-US" sz="1100" dirty="0">
                <a:solidFill>
                  <a:schemeClr val="tx1"/>
                </a:solidFill>
                <a:cs typeface="Arial" charset="0"/>
              </a:rPr>
              <a:t>R&amp;D</a:t>
            </a:r>
            <a:endParaRPr lang="ru-RU" sz="11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Pentagon 6"/>
          <p:cNvSpPr/>
          <p:nvPr/>
        </p:nvSpPr>
        <p:spPr bwMode="ltGray">
          <a:xfrm>
            <a:off x="620713" y="4700588"/>
            <a:ext cx="2252662" cy="50482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Arial" charset="0"/>
              </a:rPr>
              <a:t>Система управления изменениями в университете</a:t>
            </a:r>
          </a:p>
        </p:txBody>
      </p:sp>
      <p:sp>
        <p:nvSpPr>
          <p:cNvPr id="8" name="Pentagon 7"/>
          <p:cNvSpPr/>
          <p:nvPr/>
        </p:nvSpPr>
        <p:spPr bwMode="ltGray">
          <a:xfrm>
            <a:off x="604838" y="5324475"/>
            <a:ext cx="2252662" cy="50482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Увеличение привлекательности  ТГУ и г. Томска</a:t>
            </a:r>
          </a:p>
        </p:txBody>
      </p:sp>
      <p:sp>
        <p:nvSpPr>
          <p:cNvPr id="9" name="Pentagon 8"/>
          <p:cNvSpPr/>
          <p:nvPr/>
        </p:nvSpPr>
        <p:spPr bwMode="ltGray">
          <a:xfrm>
            <a:off x="604838" y="5948363"/>
            <a:ext cx="2252662" cy="50482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Arial" charset="0"/>
              </a:rPr>
              <a:t>Развитие внутренних сервисов</a:t>
            </a:r>
          </a:p>
        </p:txBody>
      </p:sp>
      <p:sp>
        <p:nvSpPr>
          <p:cNvPr id="10" name="Rounded Rectangle 9"/>
          <p:cNvSpPr/>
          <p:nvPr/>
        </p:nvSpPr>
        <p:spPr bwMode="ltGray">
          <a:xfrm>
            <a:off x="2981672" y="2204864"/>
            <a:ext cx="5982816" cy="504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Новые совместные программы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Интернет-лицей и дистанционные школы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 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Непрерывное образование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Международные сертификаты</a:t>
            </a:r>
          </a:p>
        </p:txBody>
      </p:sp>
      <p:sp>
        <p:nvSpPr>
          <p:cNvPr id="11" name="Chevron 10"/>
          <p:cNvSpPr/>
          <p:nvPr/>
        </p:nvSpPr>
        <p:spPr bwMode="ltGray">
          <a:xfrm>
            <a:off x="2549525" y="2205038"/>
            <a:ext cx="387350" cy="503237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hevron 11"/>
          <p:cNvSpPr/>
          <p:nvPr/>
        </p:nvSpPr>
        <p:spPr bwMode="ltGray">
          <a:xfrm>
            <a:off x="2549525" y="2828925"/>
            <a:ext cx="387350" cy="503238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hevron 12"/>
          <p:cNvSpPr/>
          <p:nvPr/>
        </p:nvSpPr>
        <p:spPr bwMode="ltGray">
          <a:xfrm>
            <a:off x="2541588" y="3429000"/>
            <a:ext cx="387350" cy="504825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hevron 13"/>
          <p:cNvSpPr/>
          <p:nvPr/>
        </p:nvSpPr>
        <p:spPr bwMode="ltGray">
          <a:xfrm>
            <a:off x="2549525" y="4076700"/>
            <a:ext cx="387350" cy="504825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hevron 14"/>
          <p:cNvSpPr/>
          <p:nvPr/>
        </p:nvSpPr>
        <p:spPr bwMode="ltGray">
          <a:xfrm>
            <a:off x="2549525" y="4700588"/>
            <a:ext cx="387350" cy="504825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Chevron 15"/>
          <p:cNvSpPr/>
          <p:nvPr/>
        </p:nvSpPr>
        <p:spPr bwMode="ltGray">
          <a:xfrm>
            <a:off x="2549525" y="5324475"/>
            <a:ext cx="387350" cy="504825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hevron 16"/>
          <p:cNvSpPr/>
          <p:nvPr/>
        </p:nvSpPr>
        <p:spPr bwMode="ltGray">
          <a:xfrm>
            <a:off x="2549525" y="5948363"/>
            <a:ext cx="387350" cy="504825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2981672" y="2828933"/>
            <a:ext cx="5982816" cy="504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Управление человеческими ресурсами,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HR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Центр академической мобильности сотрудников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Привлечение ведущих специалистов и молодых НПР</a:t>
            </a:r>
          </a:p>
        </p:txBody>
      </p:sp>
      <p:sp>
        <p:nvSpPr>
          <p:cNvPr id="19" name="Rounded Rectangle 18"/>
          <p:cNvSpPr/>
          <p:nvPr/>
        </p:nvSpPr>
        <p:spPr bwMode="ltGray">
          <a:xfrm>
            <a:off x="2981672" y="3453002"/>
            <a:ext cx="5982816" cy="5674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Развитие программ аспирантуры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Усиление студенческой мобильности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Привлечение зарубежных студентов 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Поддержка талантливых студентов и аспирантов</a:t>
            </a:r>
          </a:p>
        </p:txBody>
      </p:sp>
      <p:sp>
        <p:nvSpPr>
          <p:cNvPr id="20" name="Rounded Rectangle 19"/>
          <p:cNvSpPr/>
          <p:nvPr/>
        </p:nvSpPr>
        <p:spPr bwMode="ltGray">
          <a:xfrm>
            <a:off x="2981672" y="4076824"/>
            <a:ext cx="5982816" cy="5048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Открытие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Центров превосходств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      и ведущих лабораторий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Повышение  публикационной активности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Повышение  рейтинга ТГУ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2981672" y="4701139"/>
            <a:ext cx="5982816" cy="504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Улучшение организационной структуры 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Офис стратегического управления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Управление изменениями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Матричная система управления</a:t>
            </a:r>
          </a:p>
        </p:txBody>
      </p:sp>
      <p:sp>
        <p:nvSpPr>
          <p:cNvPr id="22" name="Rounded Rectangle 21"/>
          <p:cNvSpPr/>
          <p:nvPr/>
        </p:nvSpPr>
        <p:spPr bwMode="ltGray">
          <a:xfrm>
            <a:off x="2981672" y="5325209"/>
            <a:ext cx="5982816" cy="504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Увеличение привлекательности  ТГУ и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Томска как города-университета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Работа с выпускниками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Социально-экономическая валоризация знания</a:t>
            </a:r>
          </a:p>
        </p:txBody>
      </p:sp>
      <p:sp>
        <p:nvSpPr>
          <p:cNvPr id="23" name="Rounded Rectangle 22"/>
          <p:cNvSpPr/>
          <p:nvPr/>
        </p:nvSpPr>
        <p:spPr bwMode="ltGray">
          <a:xfrm>
            <a:off x="2981672" y="5949280"/>
            <a:ext cx="5982816" cy="5040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Развитие интегрированных информационных систем 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Внедрение МСФО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Совершенствование системы планирования и бюджетирования</a:t>
            </a:r>
          </a:p>
        </p:txBody>
      </p:sp>
      <p:sp>
        <p:nvSpPr>
          <p:cNvPr id="24" name="Oval 23"/>
          <p:cNvSpPr/>
          <p:nvPr/>
        </p:nvSpPr>
        <p:spPr bwMode="ltGray">
          <a:xfrm>
            <a:off x="496888" y="2097088"/>
            <a:ext cx="273050" cy="252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5" name="Oval 24"/>
          <p:cNvSpPr/>
          <p:nvPr/>
        </p:nvSpPr>
        <p:spPr bwMode="ltGray">
          <a:xfrm>
            <a:off x="496888" y="2703513"/>
            <a:ext cx="273050" cy="2508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6" name="Oval 25"/>
          <p:cNvSpPr/>
          <p:nvPr/>
        </p:nvSpPr>
        <p:spPr bwMode="ltGray">
          <a:xfrm>
            <a:off x="496888" y="3327400"/>
            <a:ext cx="273050" cy="2508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27" name="Oval 26"/>
          <p:cNvSpPr/>
          <p:nvPr/>
        </p:nvSpPr>
        <p:spPr bwMode="ltGray">
          <a:xfrm>
            <a:off x="496888" y="3894138"/>
            <a:ext cx="273050" cy="252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28" name="Oval 27"/>
          <p:cNvSpPr/>
          <p:nvPr/>
        </p:nvSpPr>
        <p:spPr bwMode="ltGray">
          <a:xfrm>
            <a:off x="496888" y="4575175"/>
            <a:ext cx="273050" cy="2524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29" name="Oval 28"/>
          <p:cNvSpPr/>
          <p:nvPr/>
        </p:nvSpPr>
        <p:spPr bwMode="ltGray">
          <a:xfrm>
            <a:off x="496888" y="5205413"/>
            <a:ext cx="273050" cy="252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30" name="Oval 29"/>
          <p:cNvSpPr/>
          <p:nvPr/>
        </p:nvSpPr>
        <p:spPr bwMode="ltGray">
          <a:xfrm>
            <a:off x="496888" y="5822950"/>
            <a:ext cx="273050" cy="2524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31" name="TextBox 80"/>
          <p:cNvSpPr txBox="1">
            <a:spLocks noChangeArrowheads="1"/>
          </p:cNvSpPr>
          <p:nvPr/>
        </p:nvSpPr>
        <p:spPr bwMode="auto">
          <a:xfrm>
            <a:off x="533400" y="1647825"/>
            <a:ext cx="25638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b="1" dirty="0">
                <a:solidFill>
                  <a:srgbClr val="00427A"/>
                </a:solidFill>
                <a:latin typeface="Tahoma" pitchFamily="34" charset="0"/>
                <a:cs typeface="Arial" charset="0"/>
              </a:rPr>
              <a:t>Стратегические инициативы</a:t>
            </a:r>
          </a:p>
        </p:txBody>
      </p:sp>
      <p:sp>
        <p:nvSpPr>
          <p:cNvPr id="32" name="TextBox 81"/>
          <p:cNvSpPr txBox="1">
            <a:spLocks noChangeArrowheads="1"/>
          </p:cNvSpPr>
          <p:nvPr/>
        </p:nvSpPr>
        <p:spPr bwMode="auto">
          <a:xfrm>
            <a:off x="4356100" y="1683729"/>
            <a:ext cx="2603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b="1" dirty="0">
                <a:solidFill>
                  <a:srgbClr val="00427A"/>
                </a:solidFill>
                <a:latin typeface="Tahoma" pitchFamily="34" charset="0"/>
                <a:cs typeface="Arial" charset="0"/>
              </a:rPr>
              <a:t>Ключевые задачи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981325" y="2060575"/>
            <a:ext cx="59832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3875" y="2060575"/>
            <a:ext cx="257333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929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Freeform 60"/>
          <p:cNvSpPr/>
          <p:nvPr/>
        </p:nvSpPr>
        <p:spPr>
          <a:xfrm rot="5400000">
            <a:off x="4172150" y="-2104304"/>
            <a:ext cx="972000" cy="8222400"/>
          </a:xfrm>
          <a:custGeom>
            <a:avLst/>
            <a:gdLst>
              <a:gd name="connsiteX0" fmla="*/ 0 w 1917700"/>
              <a:gd name="connsiteY0" fmla="*/ 0 h 4572000"/>
              <a:gd name="connsiteX1" fmla="*/ 1447800 w 1917700"/>
              <a:gd name="connsiteY1" fmla="*/ 0 h 4572000"/>
              <a:gd name="connsiteX2" fmla="*/ 1917700 w 1917700"/>
              <a:gd name="connsiteY2" fmla="*/ 2273300 h 4572000"/>
              <a:gd name="connsiteX3" fmla="*/ 1447800 w 1917700"/>
              <a:gd name="connsiteY3" fmla="*/ 4572000 h 4572000"/>
              <a:gd name="connsiteX4" fmla="*/ 12700 w 1917700"/>
              <a:gd name="connsiteY4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700" h="4572000">
                <a:moveTo>
                  <a:pt x="0" y="0"/>
                </a:moveTo>
                <a:lnTo>
                  <a:pt x="1447800" y="0"/>
                </a:lnTo>
                <a:lnTo>
                  <a:pt x="1917700" y="2273300"/>
                </a:lnTo>
                <a:lnTo>
                  <a:pt x="1447800" y="4572000"/>
                </a:lnTo>
                <a:lnTo>
                  <a:pt x="12700" y="4572000"/>
                </a:lnTo>
              </a:path>
            </a:pathLst>
          </a:custGeom>
          <a:solidFill>
            <a:schemeClr val="bg2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75856" y="1545951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Ключевые факторы успеха</a:t>
            </a:r>
            <a:r>
              <a:rPr lang="en-US" sz="1400" b="1" dirty="0" smtClean="0">
                <a:latin typeface="+mj-lt"/>
              </a:rPr>
              <a:t>: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86128" y="1853728"/>
            <a:ext cx="2035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+mj-lt"/>
              </a:rPr>
              <a:t>Концентрация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+mj-lt"/>
              </a:rPr>
              <a:t>   </a:t>
            </a:r>
            <a:r>
              <a:rPr lang="ru-RU" sz="1200" b="1" dirty="0">
                <a:latin typeface="+mj-lt"/>
              </a:rPr>
              <a:t>В</a:t>
            </a:r>
            <a:r>
              <a:rPr lang="ru-RU" sz="1200" b="1" dirty="0" smtClean="0">
                <a:latin typeface="+mj-lt"/>
              </a:rPr>
              <a:t>овлечение</a:t>
            </a:r>
            <a:endParaRPr lang="en-US" sz="1200" b="1" dirty="0" smtClean="0"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72000" y="1853728"/>
            <a:ext cx="256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b="1" dirty="0" smtClean="0">
                <a:latin typeface="+mj-lt"/>
              </a:rPr>
              <a:t> Интернационализация</a:t>
            </a:r>
            <a:endParaRPr lang="en-US" sz="1200" b="1" dirty="0">
              <a:latin typeface="+mj-lt"/>
            </a:endParaRPr>
          </a:p>
        </p:txBody>
      </p:sp>
      <p:pic>
        <p:nvPicPr>
          <p:cNvPr id="99" name="Picture 2" descr="C:\Users\ipolikarpo002\Desktop\Logo-tgu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00" y="1802491"/>
            <a:ext cx="1905000" cy="46482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</p:pic>
      <p:sp>
        <p:nvSpPr>
          <p:cNvPr id="100" name="Rectangle 99"/>
          <p:cNvSpPr/>
          <p:nvPr/>
        </p:nvSpPr>
        <p:spPr bwMode="ltGray">
          <a:xfrm>
            <a:off x="504794" y="1413562"/>
            <a:ext cx="2882813" cy="572556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</a:rPr>
              <a:t>ТГУ 2013-14 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гг.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16772" y="1853727"/>
            <a:ext cx="187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+mj-lt"/>
              </a:rPr>
              <a:t>Репутация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+mj-lt"/>
              </a:rPr>
              <a:t>Результат</a:t>
            </a:r>
            <a:endParaRPr lang="en-US" sz="1200" b="1" dirty="0" smtClean="0">
              <a:latin typeface="+mj-lt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546100" y="836712"/>
            <a:ext cx="8346380" cy="576734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kern="0" dirty="0" smtClean="0"/>
              <a:t> </a:t>
            </a:r>
            <a:r>
              <a:rPr lang="ru-RU" altLang="ru-RU" sz="1800" b="1" kern="0" dirty="0" smtClean="0">
                <a:solidFill>
                  <a:srgbClr val="00427A"/>
                </a:solidFill>
              </a:rPr>
              <a:t>Задачи первого этапа  выполнения Программы повышения конкурентоспособности 2013-2104 гг. </a:t>
            </a:r>
            <a:endParaRPr lang="ru-RU" sz="1800" b="1" kern="0" dirty="0">
              <a:solidFill>
                <a:srgbClr val="00427A"/>
              </a:solidFill>
            </a:endParaRPr>
          </a:p>
        </p:txBody>
      </p:sp>
      <p:graphicFrame>
        <p:nvGraphicFramePr>
          <p:cNvPr id="122" name="Схема 121"/>
          <p:cNvGraphicFramePr/>
          <p:nvPr>
            <p:extLst>
              <p:ext uri="{D42A27DB-BD31-4B8C-83A1-F6EECF244321}">
                <p14:modId xmlns:p14="http://schemas.microsoft.com/office/powerpoint/2010/main" val="4117288717"/>
              </p:ext>
            </p:extLst>
          </p:nvPr>
        </p:nvGraphicFramePr>
        <p:xfrm>
          <a:off x="1763688" y="2636912"/>
          <a:ext cx="59046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094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48789"/>
            <a:ext cx="8064897" cy="720080"/>
          </a:xfrm>
        </p:spPr>
        <p:txBody>
          <a:bodyPr/>
          <a:lstStyle/>
          <a:p>
            <a:r>
              <a:rPr lang="ru-RU" sz="2000" b="1" kern="1200" dirty="0">
                <a:solidFill>
                  <a:srgbClr val="00427A"/>
                </a:solidFill>
                <a:latin typeface="Verdana" pitchFamily="34" charset="0"/>
                <a:ea typeface="+mn-ea"/>
                <a:cs typeface="+mn-cs"/>
              </a:rPr>
              <a:t>Создание организационной основы программы трансформации университета на принципах:</a:t>
            </a:r>
            <a:br>
              <a:rPr lang="ru-RU" sz="2000" b="1" kern="1200" dirty="0">
                <a:solidFill>
                  <a:srgbClr val="00427A"/>
                </a:solidFill>
                <a:latin typeface="Verdana" pitchFamily="34" charset="0"/>
                <a:ea typeface="+mn-ea"/>
                <a:cs typeface="+mn-cs"/>
              </a:rPr>
            </a:br>
            <a:r>
              <a:rPr lang="ru-RU" sz="1600" dirty="0" smtClean="0">
                <a:solidFill>
                  <a:srgbClr val="00427A"/>
                </a:solidFill>
              </a:rPr>
              <a:t>проектного управления; ориентации на результат; создания сервисов; ориентации на внутреннего и внешнего клиента</a:t>
            </a:r>
            <a:endParaRPr lang="ru-RU" sz="1600" dirty="0">
              <a:solidFill>
                <a:srgbClr val="00427A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4457" y="836712"/>
            <a:ext cx="4248472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7001" y="2276872"/>
            <a:ext cx="3600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Наблюдательный Совет</a:t>
            </a:r>
          </a:p>
          <a:p>
            <a:pPr algn="ctr"/>
            <a:endParaRPr lang="ru-RU" dirty="0"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Международный академический Совет</a:t>
            </a:r>
          </a:p>
          <a:p>
            <a:pPr algn="ctr"/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Административный Совет</a:t>
            </a:r>
          </a:p>
          <a:p>
            <a:pPr algn="ctr"/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Управляющий комитет</a:t>
            </a:r>
          </a:p>
          <a:p>
            <a:pPr algn="ctr"/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Комитет по найму зарубежных ученых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4572000" y="3068960"/>
            <a:ext cx="4011774" cy="33843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385" tIns="0" rIns="110385" bIns="0" numCol="1" spcCol="1270" anchor="ctr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Стратегический офис, поддержка проектного управления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Управление развитием персонала, </a:t>
            </a:r>
            <a:r>
              <a:rPr lang="ru-RU" sz="1600" b="1" dirty="0" err="1">
                <a:solidFill>
                  <a:srgbClr val="C00000"/>
                </a:solidFill>
                <a:latin typeface="Calibri" pitchFamily="34" charset="0"/>
              </a:rPr>
              <a:t>н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айм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, конкурс, базовая и эффективная сторона контракта, оценка и развитие персонала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Школа проектного лидерства, проектная вовлеченность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Центр академической мобильности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Центр поддержки публикационной активности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Центры перевода и академического письма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Центр совместных образовательных программ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Управление инновационной деятельности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Управление стратегического партнерства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8081" y="4154247"/>
            <a:ext cx="22474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9087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427A"/>
                </a:solidFill>
              </a:rPr>
              <a:t>Финансирование первого этапа мероприятий программы, ключевые результаты</a:t>
            </a:r>
            <a:endParaRPr lang="ru-RU" altLang="ru-RU" sz="2000" dirty="0">
              <a:solidFill>
                <a:srgbClr val="004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807" y="1628800"/>
            <a:ext cx="806566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Деньги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Лаборатории –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свыше 370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млн. руб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Мобильность, стажировки </a:t>
            </a:r>
            <a:r>
              <a:rPr lang="ru-RU" sz="2000" dirty="0">
                <a:latin typeface="Calibri" pitchFamily="34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свыше 50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млн. руб.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Модернизация информационных систем – свыше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9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0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млн руб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endParaRPr lang="ru-RU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Результаты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Статьи в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ru-RU" altLang="ru-RU" sz="2000" dirty="0" smtClean="0">
                <a:solidFill>
                  <a:schemeClr val="tx2"/>
                </a:solidFill>
              </a:rPr>
              <a:t> </a:t>
            </a:r>
            <a:r>
              <a:rPr lang="ru-RU" altLang="ru-RU" dirty="0">
                <a:solidFill>
                  <a:schemeClr val="tx2"/>
                </a:solidFill>
              </a:rPr>
              <a:t>базах данных  </a:t>
            </a:r>
            <a:r>
              <a:rPr lang="en-US" altLang="ru-RU" dirty="0">
                <a:solidFill>
                  <a:schemeClr val="tx2"/>
                </a:solidFill>
              </a:rPr>
              <a:t>Web of Science </a:t>
            </a:r>
            <a:r>
              <a:rPr lang="ru-RU" altLang="ru-RU" dirty="0">
                <a:solidFill>
                  <a:schemeClr val="tx2"/>
                </a:solidFill>
              </a:rPr>
              <a:t>и</a:t>
            </a:r>
            <a:r>
              <a:rPr lang="en-US" altLang="ru-RU" dirty="0">
                <a:solidFill>
                  <a:schemeClr val="tx2"/>
                </a:solidFill>
              </a:rPr>
              <a:t> </a:t>
            </a:r>
            <a:r>
              <a:rPr lang="en-US" altLang="ru-RU" dirty="0" smtClean="0">
                <a:solidFill>
                  <a:schemeClr val="tx2"/>
                </a:solidFill>
              </a:rPr>
              <a:t>Scopus</a:t>
            </a:r>
            <a:r>
              <a:rPr lang="ru-RU" altLang="ru-RU" dirty="0" smtClean="0">
                <a:solidFill>
                  <a:schemeClr val="tx2"/>
                </a:solidFill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факт </a:t>
            </a:r>
            <a:r>
              <a:rPr lang="ru-RU" sz="2000" dirty="0">
                <a:latin typeface="Calibri" pitchFamily="34" charset="0"/>
              </a:rPr>
              <a:t>прошлого года 436 </a:t>
            </a:r>
            <a:r>
              <a:rPr lang="ru-RU" sz="2000" dirty="0" smtClean="0">
                <a:latin typeface="Calibri" pitchFamily="34" charset="0"/>
              </a:rPr>
              <a:t> - свыше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1000 </a:t>
            </a:r>
            <a:r>
              <a:rPr lang="ru-RU" sz="2400" dirty="0" smtClean="0">
                <a:latin typeface="Calibri" pitchFamily="34" charset="0"/>
              </a:rPr>
              <a:t>в 2014 г.</a:t>
            </a:r>
            <a:endParaRPr lang="ru-RU" sz="24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Объемы </a:t>
            </a:r>
            <a:r>
              <a:rPr lang="ru-RU" sz="2000" dirty="0">
                <a:latin typeface="Calibri" pitchFamily="34" charset="0"/>
              </a:rPr>
              <a:t>исследований </a:t>
            </a:r>
            <a:r>
              <a:rPr lang="ru-RU" sz="2000" dirty="0" smtClean="0">
                <a:latin typeface="Calibri" pitchFamily="34" charset="0"/>
              </a:rPr>
              <a:t>- около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1500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млн. руб</a:t>
            </a:r>
            <a:r>
              <a:rPr lang="ru-RU" sz="2000" dirty="0" smtClean="0">
                <a:latin typeface="Calibri" pitchFamily="34" charset="0"/>
              </a:rPr>
              <a:t>., рост в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1,5 раза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Рост в рейтинге </a:t>
            </a:r>
            <a:r>
              <a:rPr lang="en-US" sz="2000" b="1" i="1" dirty="0">
                <a:solidFill>
                  <a:schemeClr val="accent2"/>
                </a:solidFill>
                <a:cs typeface="Arial" pitchFamily="34" charset="0"/>
              </a:rPr>
              <a:t>QS </a:t>
            </a:r>
            <a:r>
              <a:rPr lang="ru-RU" sz="2000" dirty="0" smtClean="0">
                <a:latin typeface="Calibri" pitchFamily="34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100</a:t>
            </a:r>
            <a:r>
              <a:rPr lang="ru-RU" sz="2000" dirty="0" smtClean="0">
                <a:latin typeface="Calibri" pitchFamily="34" charset="0"/>
              </a:rPr>
              <a:t> пунктов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endParaRPr lang="ru-RU" sz="2400" dirty="0" smtClean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r>
              <a:rPr lang="ru-RU" sz="2200" dirty="0" smtClean="0">
                <a:latin typeface="Calibri" pitchFamily="34" charset="0"/>
              </a:rPr>
              <a:t> </a:t>
            </a: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endParaRPr lang="ru-RU" sz="2200" dirty="0" smtClean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427A"/>
                </a:solidFill>
              </a:rPr>
              <a:t>Приоритет выполнения  2 этапа Программы повышения конкурентоспособности в  2015-2016 гг.: </a:t>
            </a:r>
            <a:r>
              <a:rPr lang="ru-RU" altLang="ru-RU" sz="2000" b="1" dirty="0">
                <a:solidFill>
                  <a:srgbClr val="002060"/>
                </a:solidFill>
              </a:rPr>
              <a:t>Р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елигия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Качества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896" y="1844824"/>
            <a:ext cx="8496943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Ключевые задачи: </a:t>
            </a: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мировое признание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, эффективность, интернационализация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Концентрация  и управление талантами;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Вовлечение персонала в процессы </a:t>
            </a:r>
            <a:r>
              <a:rPr lang="ru-RU" sz="2000" dirty="0" smtClean="0">
                <a:latin typeface="Calibri" pitchFamily="34" charset="0"/>
              </a:rPr>
              <a:t>управления </a:t>
            </a:r>
            <a:r>
              <a:rPr lang="ru-RU" sz="2000" dirty="0">
                <a:latin typeface="Calibri" pitchFamily="34" charset="0"/>
              </a:rPr>
              <a:t>университетом, распределенное, открытое </a:t>
            </a:r>
            <a:r>
              <a:rPr lang="ru-RU" sz="2000" dirty="0" smtClean="0">
                <a:latin typeface="Calibri" pitchFamily="34" charset="0"/>
              </a:rPr>
              <a:t>управление;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Calibri" pitchFamily="34" charset="0"/>
              </a:rPr>
              <a:t>Создание </a:t>
            </a:r>
            <a:r>
              <a:rPr lang="ru-RU" sz="2000" dirty="0" err="1">
                <a:latin typeface="Calibri" pitchFamily="34" charset="0"/>
              </a:rPr>
              <a:t>мультикультурной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среды;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Проектная </a:t>
            </a:r>
            <a:r>
              <a:rPr lang="ru-RU" sz="2000" dirty="0">
                <a:latin typeface="Calibri" pitchFamily="34" charset="0"/>
              </a:rPr>
              <a:t>вовлеченность </a:t>
            </a:r>
            <a:r>
              <a:rPr lang="ru-RU" sz="2000" dirty="0" smtClean="0">
                <a:latin typeface="Calibri" pitchFamily="34" charset="0"/>
              </a:rPr>
              <a:t>персонала и обучающихся;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Профессионализация управления;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Внешний контур управления, связь с рынком, заказы и инвестиции;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Диверсификация источников дохода;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Дифференциация академических позиций, определение профилей деятельности, эффективное распределение нагрузки и оптимизация деятельности;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err="1" smtClean="0">
                <a:latin typeface="Calibri" pitchFamily="34" charset="0"/>
              </a:rPr>
              <a:t>Клиентоориентированность</a:t>
            </a:r>
            <a:r>
              <a:rPr lang="ru-RU" sz="2000" dirty="0" smtClean="0">
                <a:latin typeface="Calibri" pitchFamily="34" charset="0"/>
              </a:rPr>
              <a:t> персонала сервисных служб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lvl="0"/>
            <a:endParaRPr lang="ru-RU" sz="2400" dirty="0" smtClean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r>
              <a:rPr lang="ru-RU" sz="2200" dirty="0" smtClean="0">
                <a:latin typeface="Calibri" pitchFamily="34" charset="0"/>
              </a:rPr>
              <a:t> </a:t>
            </a: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endParaRPr lang="ru-RU" sz="2200" dirty="0" smtClean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427A"/>
                </a:solidFill>
              </a:rPr>
              <a:t>Выполнение  </a:t>
            </a:r>
            <a:r>
              <a:rPr lang="ru-RU" altLang="ru-RU" sz="2000" b="1" dirty="0">
                <a:solidFill>
                  <a:srgbClr val="00427A"/>
                </a:solidFill>
              </a:rPr>
              <a:t>2 этапа Программы повышения конкурентоспособности в  2015-2016 гг</a:t>
            </a:r>
            <a:r>
              <a:rPr lang="ru-RU" altLang="ru-RU" sz="2000" b="1" dirty="0" smtClean="0">
                <a:solidFill>
                  <a:srgbClr val="00427A"/>
                </a:solidFill>
              </a:rPr>
              <a:t>.:</a:t>
            </a:r>
          </a:p>
          <a:p>
            <a:endParaRPr lang="ru-RU" altLang="ru-RU" sz="2000" b="1" dirty="0" smtClean="0">
              <a:solidFill>
                <a:srgbClr val="004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171" y="1628800"/>
            <a:ext cx="853333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Ключевые инструменты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Конкурсное распределение ресурсов;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Эффективный контракт;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Обучение, мобильность, тренинги;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Обратная связь;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Проектная деятельность;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>
                <a:latin typeface="Calibri" pitchFamily="34" charset="0"/>
              </a:rPr>
              <a:t>Фандрайзинг</a:t>
            </a:r>
            <a:r>
              <a:rPr lang="ru-RU" sz="2000" dirty="0" smtClean="0">
                <a:latin typeface="Calibri" pitchFamily="34" charset="0"/>
              </a:rPr>
              <a:t>,  бюджетирование;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</a:rPr>
              <a:t>Информационно-аналитические системы</a:t>
            </a:r>
          </a:p>
          <a:p>
            <a:r>
              <a:rPr lang="ru-RU" sz="2000" dirty="0" smtClean="0">
                <a:latin typeface="Calibri" pitchFamily="34" charset="0"/>
              </a:rPr>
              <a:t> </a:t>
            </a:r>
            <a:endParaRPr lang="en-US" sz="2400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Ожидаемые результаты 2015-2016 гг</a:t>
            </a: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.:</a:t>
            </a:r>
            <a:endParaRPr lang="ru-RU" altLang="ru-RU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dirty="0">
                <a:solidFill>
                  <a:srgbClr val="FF0000"/>
                </a:solidFill>
              </a:rPr>
              <a:t>Д</a:t>
            </a:r>
            <a:r>
              <a:rPr lang="ru-RU" altLang="ru-RU" dirty="0" smtClean="0">
                <a:solidFill>
                  <a:srgbClr val="FF0000"/>
                </a:solidFill>
              </a:rPr>
              <a:t>вукратный</a:t>
            </a:r>
            <a:r>
              <a:rPr lang="ru-RU" altLang="ru-RU" dirty="0" smtClean="0">
                <a:solidFill>
                  <a:schemeClr val="tx2"/>
                </a:solidFill>
              </a:rPr>
              <a:t> рост цитируемости по статьям, учтенным в базах данных  </a:t>
            </a:r>
            <a:r>
              <a:rPr lang="en-US" altLang="ru-RU" dirty="0" smtClean="0">
                <a:solidFill>
                  <a:schemeClr val="tx2"/>
                </a:solidFill>
              </a:rPr>
              <a:t>Web of Science </a:t>
            </a:r>
            <a:r>
              <a:rPr lang="ru-RU" altLang="ru-RU" dirty="0" smtClean="0">
                <a:solidFill>
                  <a:schemeClr val="tx2"/>
                </a:solidFill>
              </a:rPr>
              <a:t>и</a:t>
            </a:r>
            <a:r>
              <a:rPr lang="en-US" altLang="ru-RU" dirty="0" smtClean="0">
                <a:solidFill>
                  <a:schemeClr val="tx2"/>
                </a:solidFill>
              </a:rPr>
              <a:t> Scopus</a:t>
            </a:r>
            <a:r>
              <a:rPr lang="ru-RU" altLang="ru-RU" dirty="0" smtClean="0">
                <a:solidFill>
                  <a:schemeClr val="tx2"/>
                </a:solidFill>
              </a:rPr>
              <a:t> на </a:t>
            </a:r>
            <a:r>
              <a:rPr lang="ru-RU" altLang="ru-RU" dirty="0">
                <a:solidFill>
                  <a:schemeClr val="tx2"/>
                </a:solidFill>
              </a:rPr>
              <a:t>одного </a:t>
            </a:r>
            <a:r>
              <a:rPr lang="ru-RU" altLang="ru-RU" dirty="0" smtClean="0">
                <a:solidFill>
                  <a:schemeClr val="tx2"/>
                </a:solidFill>
              </a:rPr>
              <a:t>НПР;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altLang="ru-RU" dirty="0">
                <a:solidFill>
                  <a:schemeClr val="tx2"/>
                </a:solidFill>
              </a:rPr>
              <a:t>Р</a:t>
            </a:r>
            <a:r>
              <a:rPr lang="ru-RU" altLang="ru-RU" dirty="0" smtClean="0">
                <a:solidFill>
                  <a:schemeClr val="tx2"/>
                </a:solidFill>
              </a:rPr>
              <a:t>ост </a:t>
            </a:r>
            <a:r>
              <a:rPr lang="ru-RU" altLang="ru-RU" dirty="0">
                <a:solidFill>
                  <a:schemeClr val="tx2"/>
                </a:solidFill>
              </a:rPr>
              <a:t>объемов </a:t>
            </a:r>
            <a:r>
              <a:rPr lang="ru-RU" altLang="ru-RU" dirty="0" smtClean="0">
                <a:solidFill>
                  <a:schemeClr val="tx2"/>
                </a:solidFill>
              </a:rPr>
              <a:t>финансирования исследований  в </a:t>
            </a:r>
            <a:r>
              <a:rPr lang="ru-RU" altLang="ru-RU" dirty="0" smtClean="0">
                <a:solidFill>
                  <a:srgbClr val="FF0000"/>
                </a:solidFill>
              </a:rPr>
              <a:t>1,5 </a:t>
            </a:r>
            <a:r>
              <a:rPr lang="ru-RU" altLang="ru-RU" dirty="0" smtClean="0">
                <a:solidFill>
                  <a:schemeClr val="tx2"/>
                </a:solidFill>
              </a:rPr>
              <a:t>раза; </a:t>
            </a:r>
            <a:r>
              <a:rPr lang="ru-RU" altLang="ru-RU" dirty="0">
                <a:solidFill>
                  <a:schemeClr val="tx2"/>
                </a:solidFill>
              </a:rPr>
              <a:t>Д</a:t>
            </a:r>
            <a:r>
              <a:rPr lang="ru-RU" altLang="ru-RU" dirty="0" smtClean="0">
                <a:solidFill>
                  <a:schemeClr val="tx2"/>
                </a:solidFill>
              </a:rPr>
              <a:t>инамика </a:t>
            </a:r>
            <a:r>
              <a:rPr lang="ru-RU" altLang="ru-RU" dirty="0">
                <a:solidFill>
                  <a:schemeClr val="tx2"/>
                </a:solidFill>
              </a:rPr>
              <a:t>в </a:t>
            </a:r>
            <a:r>
              <a:rPr lang="ru-RU" altLang="ru-RU" dirty="0" smtClean="0">
                <a:solidFill>
                  <a:schemeClr val="tx2"/>
                </a:solidFill>
              </a:rPr>
              <a:t>рейтинге </a:t>
            </a:r>
            <a:r>
              <a:rPr lang="en-US" b="1" i="1" dirty="0">
                <a:solidFill>
                  <a:schemeClr val="accent2"/>
                </a:solidFill>
                <a:cs typeface="Arial" pitchFamily="34" charset="0"/>
              </a:rPr>
              <a:t>QS World University Rankings </a:t>
            </a:r>
            <a:r>
              <a:rPr lang="ru-RU" altLang="ru-RU" dirty="0" smtClean="0">
                <a:solidFill>
                  <a:schemeClr val="tx2"/>
                </a:solidFill>
              </a:rPr>
              <a:t>на </a:t>
            </a:r>
            <a:r>
              <a:rPr lang="ru-RU" altLang="ru-RU" dirty="0">
                <a:solidFill>
                  <a:srgbClr val="FF0000"/>
                </a:solidFill>
              </a:rPr>
              <a:t>100</a:t>
            </a:r>
            <a:r>
              <a:rPr lang="ru-RU" altLang="ru-RU" dirty="0">
                <a:solidFill>
                  <a:schemeClr val="tx2"/>
                </a:solidFill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</a:rPr>
              <a:t>пунктов </a:t>
            </a:r>
            <a:r>
              <a:rPr lang="ru-RU" altLang="ru-RU" dirty="0">
                <a:solidFill>
                  <a:schemeClr val="tx2"/>
                </a:solidFill>
              </a:rPr>
              <a:t>за два года</a:t>
            </a:r>
          </a:p>
          <a:p>
            <a:pPr lvl="0"/>
            <a:endParaRPr lang="ru-RU" sz="2400" dirty="0" smtClean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r>
              <a:rPr lang="ru-RU" sz="2200" dirty="0" smtClean="0">
                <a:latin typeface="Calibri" pitchFamily="34" charset="0"/>
              </a:rPr>
              <a:t> </a:t>
            </a: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endParaRPr lang="ru-RU" sz="2200" dirty="0" smtClean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  <a:p>
            <a:pPr lvl="0"/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480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99292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427A"/>
                </a:solidFill>
              </a:rPr>
              <a:t>График подготовки Дорожной карты на </a:t>
            </a:r>
          </a:p>
          <a:p>
            <a:pPr algn="just"/>
            <a:r>
              <a:rPr lang="ru-RU" sz="2000" b="1" dirty="0">
                <a:solidFill>
                  <a:srgbClr val="00427A"/>
                </a:solidFill>
              </a:rPr>
              <a:t>2015-2016 гг.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34005253"/>
              </p:ext>
            </p:extLst>
          </p:nvPr>
        </p:nvGraphicFramePr>
        <p:xfrm>
          <a:off x="611560" y="1688614"/>
          <a:ext cx="8424936" cy="476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630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284622" y="5754687"/>
            <a:ext cx="4895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sz="3000" b="1" dirty="0">
                <a:solidFill>
                  <a:srgbClr val="00427A"/>
                </a:solidFill>
                <a:latin typeface="Tahoma" pitchFamily="34" charset="0"/>
              </a:rPr>
              <a:t>Спасибо за внимание!</a:t>
            </a:r>
          </a:p>
        </p:txBody>
      </p:sp>
      <p:pic>
        <p:nvPicPr>
          <p:cNvPr id="13315" name="Picture 2" descr="F:\temp\Университет\DSCN895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/>
          <a:stretch>
            <a:fillRect/>
          </a:stretch>
        </p:blipFill>
        <p:spPr bwMode="auto">
          <a:xfrm>
            <a:off x="539750" y="1052513"/>
            <a:ext cx="37163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8650" y="15028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>
              <a:buSzPct val="100000"/>
            </a:pPr>
            <a:r>
              <a:rPr lang="ru-RU" altLang="ru-RU" b="1" i="1" dirty="0">
                <a:solidFill>
                  <a:schemeClr val="accent2"/>
                </a:solidFill>
                <a:cs typeface="Arial" pitchFamily="34" charset="0"/>
              </a:rPr>
              <a:t>47 место в международном рейтинге QS BRICS в 2014 </a:t>
            </a:r>
            <a:endParaRPr lang="ru-RU" dirty="0"/>
          </a:p>
          <a:p>
            <a:pPr marL="88900" lvl="0">
              <a:buSzPct val="100000"/>
            </a:pPr>
            <a:endParaRPr lang="ru-RU" altLang="ru-RU" b="1" i="1" dirty="0" smtClean="0">
              <a:solidFill>
                <a:schemeClr val="accent2"/>
              </a:solidFill>
              <a:cs typeface="Arial" pitchFamily="34" charset="0"/>
            </a:endParaRPr>
          </a:p>
          <a:p>
            <a:pPr marL="88900" lvl="0">
              <a:buSzPct val="100000"/>
            </a:pPr>
            <a:endParaRPr lang="ru-RU" altLang="ru-RU" b="1" i="1" dirty="0">
              <a:solidFill>
                <a:schemeClr val="accent2"/>
              </a:solidFill>
              <a:cs typeface="Arial" pitchFamily="34" charset="0"/>
            </a:endParaRPr>
          </a:p>
          <a:p>
            <a:pPr marL="88900" lvl="0">
              <a:buSzPct val="100000"/>
            </a:pPr>
            <a:r>
              <a:rPr lang="ru-RU" altLang="ru-RU" b="1" i="1" dirty="0" smtClean="0">
                <a:solidFill>
                  <a:schemeClr val="accent2"/>
                </a:solidFill>
                <a:cs typeface="Arial" pitchFamily="34" charset="0"/>
              </a:rPr>
              <a:t>6 место среди </a:t>
            </a:r>
            <a:r>
              <a:rPr lang="ru-RU" altLang="ru-RU" b="1" i="1" dirty="0">
                <a:solidFill>
                  <a:schemeClr val="accent2"/>
                </a:solidFill>
                <a:cs typeface="Arial" pitchFamily="34" charset="0"/>
              </a:rPr>
              <a:t>российских </a:t>
            </a:r>
            <a:r>
              <a:rPr lang="ru-RU" altLang="ru-RU" b="1" i="1" dirty="0" smtClean="0">
                <a:solidFill>
                  <a:schemeClr val="accent2"/>
                </a:solidFill>
                <a:cs typeface="Arial" pitchFamily="34" charset="0"/>
              </a:rPr>
              <a:t>вузов</a:t>
            </a:r>
          </a:p>
          <a:p>
            <a:pPr marL="88900" lvl="0">
              <a:buSzPct val="100000"/>
            </a:pPr>
            <a:endParaRPr lang="ru-RU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8072" y="3357453"/>
            <a:ext cx="460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cs typeface="Arial" pitchFamily="34" charset="0"/>
              </a:rPr>
              <a:t> В</a:t>
            </a:r>
            <a:r>
              <a:rPr lang="ru-RU" b="1" i="1" dirty="0" smtClean="0">
                <a:solidFill>
                  <a:schemeClr val="accent2"/>
                </a:solidFill>
                <a:cs typeface="Arial" pitchFamily="34" charset="0"/>
              </a:rPr>
              <a:t>хождение в топ 500 рейтинга </a:t>
            </a:r>
            <a:r>
              <a:rPr lang="en-US" b="1" i="1" dirty="0" smtClean="0">
                <a:solidFill>
                  <a:schemeClr val="accent2"/>
                </a:solidFill>
                <a:cs typeface="Arial" pitchFamily="34" charset="0"/>
              </a:rPr>
              <a:t>QS </a:t>
            </a:r>
            <a:r>
              <a:rPr lang="en-US" b="1" i="1" dirty="0">
                <a:solidFill>
                  <a:schemeClr val="accent2"/>
                </a:solidFill>
                <a:cs typeface="Arial" pitchFamily="34" charset="0"/>
              </a:rPr>
              <a:t>World University Rankings (WUR) 2014/15</a:t>
            </a:r>
            <a:endParaRPr lang="ru-RU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9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strFormatTime&gt;%d.%m.%Y&lt;/m_strFormatTime&gt;&lt;/m_precDefaultDate&gt;&lt;m_precDefaultYear/&gt;&lt;m_precDefaultQuarter/&gt;&lt;m_precDefaultMonth/&gt;&lt;m_precDefaultWeek/&gt;&lt;m_precDefaultDay/&gt;&lt;m_mruColor&gt;&lt;m_vecMRU length=&quot;5&quot;&gt;&lt;elem m_fUsage=&quot;5.56817624409430770000E+000&quot;&gt;&lt;m_ppcolschidx val=&quot;0&quot;/&gt;&lt;m_rgb r=&quot;a3&quot; g=&quot;20&quot; b=&quot;20&quot;/&gt;&lt;m_nBrightness val=&quot;0&quot;/&gt;&lt;/elem&gt;&lt;elem m_fUsage=&quot;1.67705721000000010000E+000&quot;&gt;&lt;m_ppcolschidx val=&quot;0&quot;/&gt;&lt;m_rgb r=&quot;f8&quot; g=&quot;dd&quot; b=&quot;e1&quot;/&gt;&lt;m_nBrightness val=&quot;0&quot;/&gt;&lt;/elem&gt;&lt;elem m_fUsage=&quot;8.10000000000000050000E-001&quot;&gt;&lt;m_ppcolschidx val=&quot;0&quot;/&gt;&lt;m_rgb r=&quot;ff&quot; g=&quot;f0&quot; b=&quot;cc&quot;/&gt;&lt;m_nBrightness val=&quot;0&quot;/&gt;&lt;/elem&gt;&lt;elem m_fUsage=&quot;7.29000000000000090000E-001&quot;&gt;&lt;m_ppcolschidx val=&quot;0&quot;/&gt;&lt;m_rgb r=&quot;e5&quot; g=&quot;e5&quot; b=&quot;e5&quot;/&gt;&lt;m_nBrightness val=&quot;0&quot;/&gt;&lt;/elem&gt;&lt;elem m_fUsage=&quot;2.30995643722081700000E-001&quot;&gt;&lt;m_ppcolschidx val=&quot;0&quot;/&gt;&lt;m_rgb r=&quot;f9&quot; g=&quot;a2&quot; b=&quot;b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SU">
  <a:themeElements>
    <a:clrScheme name="ТГУ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ТГУ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ГУ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ГУ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TSU</Template>
  <TotalTime>3244</TotalTime>
  <Words>625</Words>
  <Application>Microsoft Office PowerPoint</Application>
  <PresentationFormat>Экран (4:3)</PresentationFormat>
  <Paragraphs>155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TSU</vt:lpstr>
      <vt:lpstr>think-cell Slide</vt:lpstr>
      <vt:lpstr>Ход и перспективы реализации программы повышения конкурентоспособности  Томского государственного университета       </vt:lpstr>
      <vt:lpstr>Презентация PowerPoint</vt:lpstr>
      <vt:lpstr>Презентация PowerPoint</vt:lpstr>
      <vt:lpstr>Создание организационной основы программы трансформации университета на принципах: проектного управления; ориентации на результат; создания сервисов; ориентации на внутреннего и внешнего клиента</vt:lpstr>
      <vt:lpstr> </vt:lpstr>
      <vt:lpstr> </vt:lpstr>
      <vt:lpstr> </vt:lpstr>
      <vt:lpstr>Презентация PowerPoint</vt:lpstr>
      <vt:lpstr>Презентация PowerPoint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Tomsk State University Competitiveness Improvement Programme</dc:title>
  <dc:creator>Elvina Nagumanova</dc:creator>
  <cp:lastModifiedBy>пользователь</cp:lastModifiedBy>
  <cp:revision>247</cp:revision>
  <cp:lastPrinted>2014-11-19T05:19:14Z</cp:lastPrinted>
  <dcterms:created xsi:type="dcterms:W3CDTF">2013-10-23T12:14:01Z</dcterms:created>
  <dcterms:modified xsi:type="dcterms:W3CDTF">2014-11-19T06:50:05Z</dcterms:modified>
</cp:coreProperties>
</file>