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64" r:id="rId3"/>
    <p:sldId id="268" r:id="rId4"/>
    <p:sldId id="278" r:id="rId5"/>
    <p:sldId id="277" r:id="rId6"/>
    <p:sldId id="270" r:id="rId7"/>
    <p:sldId id="262" r:id="rId8"/>
    <p:sldId id="263" r:id="rId9"/>
    <p:sldId id="267" r:id="rId10"/>
    <p:sldId id="275" r:id="rId11"/>
    <p:sldId id="276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290" autoAdjust="0"/>
  </p:normalViewPr>
  <p:slideViewPr>
    <p:cSldViewPr>
      <p:cViewPr>
        <p:scale>
          <a:sx n="78" d="100"/>
          <a:sy n="78" d="100"/>
        </p:scale>
        <p:origin x="-2490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2017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480</c:v>
                </c:pt>
                <c:pt idx="1">
                  <c:v>520</c:v>
                </c:pt>
                <c:pt idx="2">
                  <c:v>690</c:v>
                </c:pt>
                <c:pt idx="3">
                  <c:v>800</c:v>
                </c:pt>
                <c:pt idx="4">
                  <c:v>1300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2017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120</c:v>
                </c:pt>
                <c:pt idx="1">
                  <c:v>260</c:v>
                </c:pt>
                <c:pt idx="2">
                  <c:v>380</c:v>
                </c:pt>
                <c:pt idx="3">
                  <c:v>560</c:v>
                </c:pt>
                <c:pt idx="4">
                  <c:v>975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2017</c:v>
                </c:pt>
                <c:pt idx="4">
                  <c:v>2020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2000"/>
        <c:axId val="4208512"/>
      </c:barChart>
      <c:catAx>
        <c:axId val="4512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208512"/>
        <c:crosses val="autoZero"/>
        <c:auto val="1"/>
        <c:lblAlgn val="ctr"/>
        <c:lblOffset val="100"/>
        <c:noMultiLvlLbl val="0"/>
      </c:catAx>
      <c:valAx>
        <c:axId val="42085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512000"/>
        <c:crosses val="autoZero"/>
        <c:crossBetween val="between"/>
      </c:valAx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1FD0D-72CD-4BA7-A03A-CBB28E1E75C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2CAF6-46DC-4D55-9A1C-870A6BF14C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085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2CAF6-46DC-4D55-9A1C-870A6BF14C9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2CAF6-46DC-4D55-9A1C-870A6BF14C9E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2CAF6-46DC-4D55-9A1C-870A6BF14C9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2CAF6-46DC-4D55-9A1C-870A6BF14C9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2CAF6-46DC-4D55-9A1C-870A6BF14C9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2CAF6-46DC-4D55-9A1C-870A6BF14C9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2CAF6-46DC-4D55-9A1C-870A6BF14C9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2CAF6-46DC-4D55-9A1C-870A6BF14C9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2CAF6-46DC-4D55-9A1C-870A6BF14C9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2CAF6-46DC-4D55-9A1C-870A6BF14C9E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lib.znate.ru/pars_docs/refs/52/51216/51216_html_43df335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95031" y="-1738847"/>
            <a:ext cx="4353939" cy="792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504" y="4941168"/>
            <a:ext cx="9036496" cy="1584175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Аспирантура ТГУ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–</a:t>
            </a:r>
            <a:r>
              <a:rPr lang="ru-RU" sz="22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подготовка   кадров</a:t>
            </a:r>
            <a:br>
              <a:rPr lang="ru-RU" sz="22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высшей  квалификации</a:t>
            </a:r>
            <a:endParaRPr lang="ru-RU" sz="2200" b="1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2492896"/>
            <a:ext cx="8458200" cy="230770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467543" y="4071942"/>
            <a:ext cx="1440160" cy="79721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Молодые ученые ТГУ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1 ПРОЕКТЫ ВИУ\31.03.14 (последнее)\04.04.14\картинки\ima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3071810"/>
            <a:ext cx="1071569" cy="1000132"/>
          </a:xfrm>
          <a:prstGeom prst="rect">
            <a:avLst/>
          </a:prstGeom>
          <a:noFill/>
        </p:spPr>
      </p:pic>
      <p:pic>
        <p:nvPicPr>
          <p:cNvPr id="2" name="Picture 5" descr="F:\1 ПРОЕКТЫ ВИУ\31.03.14 (последнее)\04.04.14\картинки\5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8082" y="2214554"/>
            <a:ext cx="1199058" cy="1000132"/>
          </a:xfrm>
          <a:prstGeom prst="rect">
            <a:avLst/>
          </a:prstGeom>
          <a:noFill/>
        </p:spPr>
      </p:pic>
      <p:pic>
        <p:nvPicPr>
          <p:cNvPr id="1028" name="Picture 4" descr="F:\1 ПРОЕКТЫ ВИУ\31.03.14 (последнее)\04.04.14\картинки\earth_hands_600_dark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2786058"/>
            <a:ext cx="1014409" cy="1020789"/>
          </a:xfrm>
          <a:prstGeom prst="rect">
            <a:avLst/>
          </a:prstGeom>
          <a:noFill/>
        </p:spPr>
      </p:pic>
      <p:pic>
        <p:nvPicPr>
          <p:cNvPr id="3" name="Picture 2" descr="екнценцукен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05175"/>
            <a:ext cx="864095" cy="766767"/>
          </a:xfrm>
          <a:prstGeom prst="rect">
            <a:avLst/>
          </a:prstGeom>
          <a:noFill/>
          <a:ln w="88900" cap="sq" algn="ctr">
            <a:solidFill>
              <a:srgbClr val="FFFFFF"/>
            </a:solidFill>
            <a:miter lim="800000"/>
            <a:headEnd/>
            <a:tailEnd/>
          </a:ln>
          <a:effectLst>
            <a:outerShdw blurRad="54991" dist="17780" dir="5400000" algn="ctr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947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3831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200" b="1" cap="none" dirty="0">
                <a:solidFill>
                  <a:srgbClr val="7030A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КПЭ</a:t>
            </a:r>
            <a:r>
              <a:rPr lang="ru-RU" sz="2200" i="1" cap="none" dirty="0">
                <a:solidFill>
                  <a:srgbClr val="7030A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- </a:t>
            </a:r>
            <a:r>
              <a:rPr lang="ru-RU" sz="2200" b="1" cap="none" dirty="0">
                <a:solidFill>
                  <a:srgbClr val="7030A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Доля аспирантов, принятых по заявкам работодателей: </a:t>
            </a:r>
            <a:br>
              <a:rPr lang="ru-RU" sz="2200" b="1" cap="none" dirty="0">
                <a:solidFill>
                  <a:srgbClr val="7030A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200" b="1" cap="none" dirty="0">
                <a:solidFill>
                  <a:srgbClr val="4E3B3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     </a:t>
            </a:r>
            <a:r>
              <a:rPr lang="ru-RU" sz="2200" b="1" cap="none" dirty="0" smtClean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2014г. </a:t>
            </a:r>
            <a:r>
              <a:rPr lang="ru-RU" sz="2200" b="1" cap="none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– 50% ,  </a:t>
            </a:r>
            <a:r>
              <a:rPr lang="ru-RU" sz="2200" b="1" cap="none" dirty="0" smtClean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2015г. </a:t>
            </a:r>
            <a:r>
              <a:rPr lang="ru-RU" sz="2200" b="1" cap="none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– 55</a:t>
            </a:r>
            <a:r>
              <a:rPr lang="ru-RU" sz="2200" b="1" cap="none" dirty="0" smtClean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%, …, 2017г. – 70%, …, 2020г. – 75%</a:t>
            </a:r>
            <a:r>
              <a:rPr lang="ru-RU" sz="2200" b="1" cap="none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200" b="1" cap="none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68382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323371"/>
              </p:ext>
            </p:extLst>
          </p:nvPr>
        </p:nvGraphicFramePr>
        <p:xfrm>
          <a:off x="304800" y="764705"/>
          <a:ext cx="8515672" cy="5909091"/>
        </p:xfrm>
        <a:graphic>
          <a:graphicData uri="http://schemas.openxmlformats.org/drawingml/2006/table">
            <a:tbl>
              <a:tblPr firstRow="1" firstCol="1" bandRow="1"/>
              <a:tblGrid>
                <a:gridCol w="438972"/>
                <a:gridCol w="1451964"/>
                <a:gridCol w="1080120"/>
                <a:gridCol w="2160240"/>
                <a:gridCol w="839086"/>
                <a:gridCol w="1755266"/>
                <a:gridCol w="790024"/>
              </a:tblGrid>
              <a:tr h="2024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риска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Описание риска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Тип риска (внешний/ внутренний)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Воздействие на параметры проекта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Ранг риска (низкий/ средний/ высокий)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Предложения по минимизации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40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5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Конкуренция со стороны  других ведущих российских вузов, участников Программы 5\100.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внешний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Несвоевременное выполнение КПЭ Дорожной карты Программы конкурентоспособности ТГУ, увеличение финансовых и временных затрат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Консолидация с университетами, академическими институтами, научными центрами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г.Томска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для создания и продвижения брэнда Город-Университет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4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Неизвестность бренда ТГУ за рубежом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внутренний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Сложность в наборе иностранных аспирантов, увеличение финансовых затрат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Раскручивание бренда ТГУ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2014-2016</a:t>
                      </a:r>
                    </a:p>
                  </a:txBody>
                  <a:tcPr marL="62420" marR="624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647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Реестр управления рисками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062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3067664" cy="272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81128"/>
            <a:ext cx="12065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Вертикальный свиток 6"/>
          <p:cNvSpPr/>
          <p:nvPr/>
        </p:nvSpPr>
        <p:spPr>
          <a:xfrm>
            <a:off x="3203848" y="1124744"/>
            <a:ext cx="5544616" cy="547260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altLang="ru-RU" sz="2800" b="1" dirty="0" smtClean="0">
                <a:solidFill>
                  <a:srgbClr val="152D96"/>
                </a:solidFill>
              </a:rPr>
              <a:t>Благодарю за внимание!!!</a:t>
            </a:r>
          </a:p>
          <a:p>
            <a:pPr algn="ctr">
              <a:spcBef>
                <a:spcPct val="50000"/>
              </a:spcBef>
            </a:pPr>
            <a:r>
              <a:rPr lang="ru-RU" sz="3200" b="1" noProof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Вопросы</a:t>
            </a:r>
            <a:r>
              <a:rPr lang="en-US" sz="3200" b="1" noProof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?</a:t>
            </a:r>
            <a:r>
              <a:rPr lang="ru-RU" sz="3200" b="1" noProof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??</a:t>
            </a:r>
          </a:p>
          <a:p>
            <a:pPr algn="ctr">
              <a:spcBef>
                <a:spcPct val="50000"/>
              </a:spcBef>
            </a:pPr>
            <a:endParaRPr lang="en-US" sz="3200" b="1" noProof="1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ru-RU" altLang="ru-RU" b="1" dirty="0" smtClean="0">
                <a:solidFill>
                  <a:srgbClr val="152D96"/>
                </a:solidFill>
              </a:rPr>
              <a:t>Касаткина Татьяна Васильевна</a:t>
            </a:r>
          </a:p>
          <a:p>
            <a:pPr>
              <a:spcBef>
                <a:spcPct val="50000"/>
              </a:spcBef>
            </a:pPr>
            <a:r>
              <a:rPr lang="ru-RU" altLang="ru-RU" b="1" dirty="0">
                <a:solidFill>
                  <a:srgbClr val="152D96"/>
                </a:solidFill>
              </a:rPr>
              <a:t>к</a:t>
            </a:r>
            <a:r>
              <a:rPr lang="ru-RU" altLang="ru-RU" b="1" dirty="0" smtClean="0">
                <a:solidFill>
                  <a:srgbClr val="152D96"/>
                </a:solidFill>
              </a:rPr>
              <a:t>. ф.-</a:t>
            </a:r>
            <a:r>
              <a:rPr lang="ru-RU" altLang="ru-RU" b="1" dirty="0" err="1" smtClean="0">
                <a:solidFill>
                  <a:srgbClr val="152D96"/>
                </a:solidFill>
              </a:rPr>
              <a:t>м.н</a:t>
            </a:r>
            <a:r>
              <a:rPr lang="ru-RU" altLang="ru-RU" b="1" dirty="0" smtClean="0">
                <a:solidFill>
                  <a:srgbClr val="152D96"/>
                </a:solidFill>
              </a:rPr>
              <a:t>.,  доцент ,                      начальник  Управления докторантуры и аспирантуры ТГУ</a:t>
            </a:r>
          </a:p>
          <a:p>
            <a:pPr>
              <a:spcBef>
                <a:spcPct val="50000"/>
              </a:spcBef>
            </a:pPr>
            <a:r>
              <a:rPr lang="en-US" altLang="ru-RU" b="1" u="sng" dirty="0">
                <a:solidFill>
                  <a:srgbClr val="152D96"/>
                </a:solidFill>
              </a:rPr>
              <a:t>www. </a:t>
            </a:r>
            <a:r>
              <a:rPr lang="en-US" altLang="ru-RU" b="1" u="sng" dirty="0" smtClean="0">
                <a:solidFill>
                  <a:srgbClr val="152D96"/>
                </a:solidFill>
              </a:rPr>
              <a:t>tsu.ru </a:t>
            </a:r>
            <a:r>
              <a:rPr lang="en-US" altLang="ru-RU" b="1" dirty="0" smtClean="0">
                <a:solidFill>
                  <a:srgbClr val="152D96"/>
                </a:solidFill>
              </a:rPr>
              <a:t>      tkasatkina@mail.tsu.ru</a:t>
            </a:r>
            <a:endParaRPr lang="ru-RU" altLang="ru-RU" b="1" dirty="0">
              <a:solidFill>
                <a:srgbClr val="152D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20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8991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ru-RU" sz="1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Мероприятие 2.1.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Аналитика и мониторинг существующих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инструментов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рекрутинга иностранных аспирантов на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в аспирантуре ТГУ</a:t>
            </a:r>
          </a:p>
          <a:p>
            <a:r>
              <a:rPr lang="ru-RU" sz="1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Выполнение – 100 % </a:t>
            </a:r>
            <a:endParaRPr lang="ru-RU" sz="18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Список инструментов для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рекрутинга.</a:t>
            </a:r>
          </a:p>
          <a:p>
            <a:pPr lvl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 План привлечения иностранных граждан на обучение в аспирантуру ТГУ.</a:t>
            </a:r>
          </a:p>
          <a:p>
            <a:pPr lvl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участия ТГУ в международных мероприятиях с целью продвижения образовательных программ аспирантуры ТГУ.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(Промежуточный отчет +Служебная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записка по предложениям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Мероприятие </a:t>
            </a:r>
            <a:r>
              <a:rPr lang="ru-RU" sz="1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Разработка и внедрение системы мотивации и стимулирования ППС ТГУ к  привлечению иностранных граждан к обучению в  аспирантуре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ТГУ</a:t>
            </a:r>
          </a:p>
          <a:p>
            <a:pPr>
              <a:buNone/>
            </a:pPr>
            <a:r>
              <a:rPr lang="ru-RU" sz="1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Выполнение – 100 % </a:t>
            </a:r>
            <a:endParaRPr lang="ru-RU" sz="18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2628" lvl="0" indent="-342900">
              <a:buAutoNum type="arabicPeriod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Разработаны и утверждены критерии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 оценки выплат НПР ТГУ за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привлечение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 обучению в аспирантуру ТГУ иностранных граждан и за  научное руководство иностранными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аспирантами (приказ ректора №482, от 09.07.2014, Приложение3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72008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Интернационализация </a:t>
            </a:r>
            <a:r>
              <a:rPr lang="ru-RU" sz="2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аспирантуры / PhD и докторантуры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ТГУ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535"/>
            <a:ext cx="936104" cy="901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36" y="155535"/>
            <a:ext cx="936104" cy="901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612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6192688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ru-RU" sz="16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Мероприятие 2.3.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Разработка программы по привлечению иностранных студентов и граждан из числа бывших соотечественников из-за рубежа к обучению на программы  аспирантуры ТГУ</a:t>
            </a:r>
          </a:p>
          <a:p>
            <a:pPr marL="109728" indent="0">
              <a:buNone/>
            </a:pPr>
            <a:r>
              <a:rPr lang="ru-RU" sz="16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Выполнение – 80 % </a:t>
            </a:r>
          </a:p>
          <a:p>
            <a:pPr marL="109728" lvl="0" indent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Рассылки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информационных писем на русском и английском языках с приглашением на обучение в аспирантуру ТГУ по спискам (1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Список  для персональной рассылки магистрантам –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потанинцам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 2. Список рассылки в ведущие вузы России, Европы и Азии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09728" lvl="0" indent="0">
              <a:spcBef>
                <a:spcPts val="0"/>
              </a:spcBef>
              <a:buNone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План участия в выставочных мероприятиях (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 соответствии со сводным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планом МОН РФ и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планом ТГУ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>
                <a:latin typeface="Times New Roman" pitchFamily="18" charset="0"/>
                <a:ea typeface="Calibri"/>
                <a:cs typeface="Times New Roman" pitchFamily="18" charset="0"/>
              </a:rPr>
              <a:t>3</a:t>
            </a:r>
            <a:r>
              <a:rPr lang="ru-RU" sz="1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Организован </a:t>
            </a:r>
            <a:r>
              <a:rPr lang="ru-RU" sz="1600" b="1" dirty="0">
                <a:latin typeface="Times New Roman" pitchFamily="18" charset="0"/>
                <a:ea typeface="Calibri"/>
                <a:cs typeface="Times New Roman" pitchFamily="18" charset="0"/>
              </a:rPr>
              <a:t>и </a:t>
            </a:r>
            <a:r>
              <a:rPr lang="ru-RU" sz="1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проведен открытый конкурс </a:t>
            </a:r>
            <a:r>
              <a:rPr lang="ru-RU" sz="1600" b="1" dirty="0">
                <a:latin typeface="Times New Roman" pitchFamily="18" charset="0"/>
                <a:ea typeface="Calibri"/>
                <a:cs typeface="Times New Roman" pitchFamily="18" charset="0"/>
              </a:rPr>
              <a:t>на соискание грантов Национального исследовательского Томского государственного университета (ТГУ) для </a:t>
            </a:r>
            <a:r>
              <a:rPr lang="ru-RU" sz="1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иностранных </a:t>
            </a:r>
            <a:r>
              <a:rPr lang="ru-RU" sz="1600" b="1" dirty="0">
                <a:latin typeface="Times New Roman" pitchFamily="18" charset="0"/>
                <a:ea typeface="Calibri"/>
                <a:cs typeface="Times New Roman" pitchFamily="18" charset="0"/>
              </a:rPr>
              <a:t>аспирантов </a:t>
            </a:r>
            <a:r>
              <a:rPr lang="ru-RU" sz="1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ТГУ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Приказ ректора,</a:t>
            </a: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 Положение об открытом конкурсе, Протокол заседания экспертной </a:t>
            </a: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комиссии</a:t>
            </a: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, с</a:t>
            </a: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писок </a:t>
            </a: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победителей грантов </a:t>
            </a: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20</a:t>
            </a: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чел</a:t>
            </a:r>
            <a:r>
              <a:rPr lang="ru-RU" sz="16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.)).</a:t>
            </a:r>
            <a:endParaRPr lang="ru-RU" sz="1600" i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Проведена первичная работа по  разработке и поддержке бренда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aspirantura.tsu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в социальных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сетях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Facebook,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Выработаны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рекомендации по созданию и раскрутке страницы и группы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рекомендации по работе с контекстной рекламой, предложены  необходимые примеры элементов (формулы, слогана, логотипа) успешного  позиционирования для аспирантуры ТГУ, сценарии рекламных мероприятий, макеты буклета, баннерной рекламы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Договора об оказании услуг по разработке  пакета оригинал-макетов и печати сувенирной и рекламной продукции ).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Разработаны и напечатаны буклет аспирантуры на английском и русском языках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4624"/>
            <a:ext cx="8686800" cy="144016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</a:rPr>
              <a:t> </a:t>
            </a:r>
            <a:endParaRPr lang="ru-RU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10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8620264" cy="49107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marL="109728" lvl="0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solidFill>
                  <a:prstClr val="black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6. </a:t>
            </a:r>
            <a:r>
              <a:rPr lang="ru-RU" sz="2000" dirty="0">
                <a:solidFill>
                  <a:prstClr val="black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Сайт аспирантуры ТГУ на английском языке  </a:t>
            </a:r>
            <a:r>
              <a:rPr lang="en-US" sz="2000" i="1" u="sng" dirty="0" err="1">
                <a:solidFill>
                  <a:srgbClr val="00B0F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en.aspirantura</a:t>
            </a:r>
            <a:r>
              <a:rPr lang="ru-RU" sz="2000" i="1" u="sng" dirty="0">
                <a:solidFill>
                  <a:srgbClr val="00B0F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en-US" sz="2000" i="1" u="sng" dirty="0">
                <a:solidFill>
                  <a:srgbClr val="00B0F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tsu.ru </a:t>
            </a:r>
            <a:r>
              <a:rPr lang="ru-RU" sz="2000" i="1" u="sng" dirty="0">
                <a:solidFill>
                  <a:srgbClr val="00B0F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i="1" u="sng" dirty="0">
                <a:solidFill>
                  <a:srgbClr val="00B0F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67507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9036496" cy="619268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Мероприятие </a:t>
            </a:r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2.4.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Организация, сопровождение  разработок и модернизации  образовательных программ аспирантуры на иностранном языке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lvl="0">
              <a:buNone/>
            </a:pPr>
            <a:endParaRPr lang="ru-RU" sz="24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sz="24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24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endParaRPr lang="ru-RU" sz="24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Сформирован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список востребованных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образовательных программ  аспирантуры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английском языке.</a:t>
            </a:r>
          </a:p>
          <a:p>
            <a:pPr marL="109728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 конкурсе на право выполнения работ по модернизации ООП (с учетом направленности подготовки)  на иностранном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языке.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4624"/>
            <a:ext cx="8686800" cy="144016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</a:rPr>
              <a:t> </a:t>
            </a:r>
            <a:endParaRPr lang="ru-RU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1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703681"/>
              </p:ext>
            </p:extLst>
          </p:nvPr>
        </p:nvGraphicFramePr>
        <p:xfrm>
          <a:off x="755575" y="1700809"/>
          <a:ext cx="7992890" cy="452166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56214"/>
                <a:gridCol w="636602"/>
                <a:gridCol w="739833"/>
                <a:gridCol w="1565632"/>
                <a:gridCol w="162560"/>
                <a:gridCol w="432049"/>
              </a:tblGrid>
              <a:tr h="58635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КПЭ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Целевое значение КПЭ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27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10.10.2014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172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иностранных аспирантов, обучающихся по основным образовательным программам ТГУ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7-ст.курсы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r>
                        <a:rPr lang="ru-RU" sz="2000" baseline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1к. СНГ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 – 1к.?? 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Дальнее зарубежье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7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Образовательные программы по  направлениям подготовки аспирантуры ТГУ на английском языке.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9361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значения </a:t>
            </a:r>
            <a:r>
              <a:rPr lang="ru-RU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ключевых показателей эффективности 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638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pPr marL="109728" lvl="0" indent="0">
              <a:buNone/>
            </a:pPr>
            <a:r>
              <a:rPr lang="ru-RU" sz="17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Мероприятие </a:t>
            </a:r>
            <a:r>
              <a:rPr lang="ru-RU" sz="17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2.1. 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действующих соглашений ТГУ с Партнерами университета и их детальный  анализ на предмет совместного участия в вопросах подготовки кадров высшей 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квалификации</a:t>
            </a:r>
          </a:p>
          <a:p>
            <a:pPr marL="109728" lvl="0" indent="0">
              <a:buNone/>
            </a:pPr>
            <a:r>
              <a:rPr lang="ru-RU" sz="17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sz="17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7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17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% </a:t>
            </a:r>
          </a:p>
          <a:p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Отчет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по мониторингу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действующих соглашений  НИ ТГУ с Партнерами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университета (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в части подготовки кадров высшей квалификации и на предмет направления на обучения сотрудников в аспирантуру ТГУ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) + Анализ сведений о поступивших  аспирантах, направленных из сторонних организаций в аспирантуру ТГУ в 2012 и в 2013 гг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 (в том числе по ПНР)</a:t>
            </a:r>
          </a:p>
          <a:p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2. План-корректирующих мероприятий на август-сентябрь 2014г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 marL="109728" lvl="0" indent="0">
              <a:buNone/>
            </a:pPr>
            <a:r>
              <a:rPr lang="ru-RU" sz="17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Мероприятие 2.2.(до 01.12.15) 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Создание системы взаимодействия  ТГУ и внешних партнеров в части подготовки аспирантов по заявкам 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работодателей</a:t>
            </a:r>
          </a:p>
          <a:p>
            <a:pPr marL="109728" lvl="0" indent="0">
              <a:buNone/>
            </a:pPr>
            <a:r>
              <a:rPr lang="ru-RU" sz="17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Выполнение –65 </a:t>
            </a:r>
            <a:r>
              <a:rPr lang="ru-RU" sz="17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endParaRPr lang="ru-RU" sz="17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1.Формирование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списка возможных  внешних потенциальных партнеров-заказчиков для заключения и перезаключения соглашений (договоров) предусматривающих подготовку целевых аспирантов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lvl="0" indent="0"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2. Разработан формат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соглашений (договоров и т.д.) о сотрудничестве и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регламент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их заключения предусматривающих, в частности, подготовку кадров высшей квалификации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                                   3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. План – график стажировок НПР ТГУ в организациях – партнерах.</a:t>
            </a:r>
            <a:endParaRPr lang="ru-RU" sz="1700" b="1" dirty="0"/>
          </a:p>
          <a:p>
            <a:pPr marL="109728" lvl="0" indent="0">
              <a:buNone/>
            </a:pPr>
            <a:endParaRPr lang="ru-RU" sz="20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buNone/>
            </a:pPr>
            <a:endParaRPr lang="ru-RU" sz="20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buNone/>
            </a:pPr>
            <a:endParaRPr lang="ru-RU" sz="20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5212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Создание </a:t>
            </a:r>
            <a:r>
              <a:rPr lang="ru-RU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условий диверсификации образовательных траекторий </a:t>
            </a: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 подготовки </a:t>
            </a:r>
            <a:r>
              <a:rPr lang="ru-RU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аспирантов, ориентированных на тематику, востребованную работодателями </a:t>
            </a:r>
          </a:p>
        </p:txBody>
      </p:sp>
      <p:pic>
        <p:nvPicPr>
          <p:cNvPr id="4" name="Рисунок 3" descr="D:\Наташины каки\УЧЕБА\практика\Без имени-анкк2.jpg"/>
          <p:cNvPicPr/>
          <p:nvPr/>
        </p:nvPicPr>
        <p:blipFill>
          <a:blip r:embed="rId3"/>
          <a:srcRect l="19153" t="4041" r="18645" b="32645"/>
          <a:stretch>
            <a:fillRect/>
          </a:stretch>
        </p:blipFill>
        <p:spPr bwMode="auto">
          <a:xfrm>
            <a:off x="323528" y="116632"/>
            <a:ext cx="946026" cy="903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465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9036496" cy="6480720"/>
          </a:xfrm>
        </p:spPr>
        <p:txBody>
          <a:bodyPr>
            <a:normAutofit lnSpcReduction="10000"/>
          </a:bodyPr>
          <a:lstStyle/>
          <a:p>
            <a:pPr marL="109728" lvl="0" indent="0"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4. Вариативный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пакет документов по результатам  сотрудничества по вопросам подготовки целевых аспирантов в рамках соглашений о стратегическом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партнерстве:1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Протокол совещаний в ИИС от 09.04.14., Письма об организации стажировок НПР в ИИС (в </a:t>
            </a:r>
            <a:r>
              <a:rPr lang="ru-RU" sz="1700" i="1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. для привлечения на обучение в аспирантуру), Протокол встреч (с 17.09. по 19.09.14.,в </a:t>
            </a:r>
            <a:r>
              <a:rPr lang="ru-RU" sz="1700" i="1" dirty="0" err="1" smtClean="0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. согласование организации профильных практик для аспирантов) </a:t>
            </a:r>
          </a:p>
          <a:p>
            <a:pPr marL="109728" lvl="0" indent="0">
              <a:buNone/>
            </a:pP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2.Проекты </a:t>
            </a:r>
            <a:r>
              <a:rPr lang="ru-RU" sz="1700" i="1" dirty="0" err="1" smtClean="0">
                <a:latin typeface="Times New Roman" pitchFamily="18" charset="0"/>
                <a:cs typeface="Times New Roman" pitchFamily="18" charset="0"/>
              </a:rPr>
              <a:t>доп.соглашений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  к Договорам о сотрудничестве на организацию профильных практик с ИИС, Сбербанком, НИИ «Оптики атмосфер», НИИПП,  инновационным предприятием «</a:t>
            </a:r>
            <a:r>
              <a:rPr lang="ru-RU" sz="1700" i="1" dirty="0" err="1" smtClean="0">
                <a:latin typeface="Times New Roman" pitchFamily="18" charset="0"/>
                <a:cs typeface="Times New Roman" pitchFamily="18" charset="0"/>
              </a:rPr>
              <a:t>Томион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109728" lvl="0" indent="0">
              <a:buNone/>
            </a:pP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700" i="1" dirty="0" err="1" smtClean="0">
                <a:latin typeface="Times New Roman" pitchFamily="18" charset="0"/>
                <a:cs typeface="Times New Roman" pitchFamily="18" charset="0"/>
              </a:rPr>
              <a:t>Доп.соглашение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 о совместном научной руководстве между ТГУ и </a:t>
            </a:r>
            <a:r>
              <a:rPr lang="ru-RU" sz="1700" i="1" dirty="0" err="1" smtClean="0">
                <a:latin typeface="Times New Roman" pitchFamily="18" charset="0"/>
                <a:cs typeface="Times New Roman" pitchFamily="18" charset="0"/>
              </a:rPr>
              <a:t>Каз.Нац.ун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-том им. Аль-</a:t>
            </a:r>
            <a:r>
              <a:rPr lang="ru-RU" sz="1700" i="1" dirty="0" err="1" smtClean="0">
                <a:latin typeface="Times New Roman" pitchFamily="18" charset="0"/>
                <a:cs typeface="Times New Roman" pitchFamily="18" charset="0"/>
              </a:rPr>
              <a:t>Фараби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  (затягивается подписание)</a:t>
            </a:r>
            <a:endParaRPr lang="ru-RU" sz="1700" b="1" i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buNone/>
            </a:pPr>
            <a:r>
              <a:rPr lang="ru-RU" sz="1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Мероприятие 2.3. (до 31.01.15)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и сопровождение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практико-ориентированной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подготовки аспирантов для Партнеров ТГУ.</a:t>
            </a:r>
          </a:p>
          <a:p>
            <a:pPr marL="109728" lvl="0" indent="0">
              <a:buNone/>
            </a:pPr>
            <a:r>
              <a:rPr lang="ru-RU" sz="1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Выполнение – 3</a:t>
            </a:r>
            <a:r>
              <a:rPr lang="ru-RU" sz="1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1800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endParaRPr lang="ru-RU" sz="1800" b="1" u="sng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1.Развернута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АИС «Аспирант» на базе платформы «1С: Предприятие» с конфигурацией «Университет ПРОФ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Тестирование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и ввод в эксплуатацию. Загрузка информации.  Обучение пользователей и техническое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сопровождение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  </a:t>
            </a:r>
          </a:p>
          <a:p>
            <a:pPr marL="109728" lv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 Работа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созданию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системы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интерактивного мониторинга подготовки и аттестации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аспирантов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lv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Формирование набора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учебных дисциплин (модулей) для  возможности выстраивания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индивидуальной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траектории обучения в соответствии с потребностями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Партнера-заказчика.</a:t>
            </a:r>
          </a:p>
          <a:p>
            <a:pPr marL="109728" lv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	4. Разработка новой формы индивидуальных планов </a:t>
            </a:r>
          </a:p>
          <a:p>
            <a:pPr marL="109728" lv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	аспирантов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4624"/>
            <a:ext cx="8686800" cy="21602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7030A0"/>
                </a:solidFill>
              </a:rPr>
              <a:t> </a:t>
            </a:r>
            <a:endParaRPr lang="ru-RU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982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300719"/>
              </p:ext>
            </p:extLst>
          </p:nvPr>
        </p:nvGraphicFramePr>
        <p:xfrm>
          <a:off x="755576" y="1340769"/>
          <a:ext cx="7776864" cy="41764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777333"/>
                <a:gridCol w="828215"/>
                <a:gridCol w="732173"/>
                <a:gridCol w="732173"/>
                <a:gridCol w="853485"/>
                <a:gridCol w="853485"/>
              </a:tblGrid>
              <a:tr h="51141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КПЭ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Целевое значение КПЭ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0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811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Доля аспирантов, принятых по заявкам работодателей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Выполнение на 10.10.14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значения ключевых показателей эффективности 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824038" y="31210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638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908</TotalTime>
  <Words>1057</Words>
  <Application>Microsoft Office PowerPoint</Application>
  <PresentationFormat>Экран (4:3)</PresentationFormat>
  <Paragraphs>133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Аспирантура ТГУ –подготовка   кадров                                                                  высшей  квалификации</vt:lpstr>
      <vt:lpstr>                   Интернационализация аспирантуры / PhD и докторантуры  ТГУ</vt:lpstr>
      <vt:lpstr> </vt:lpstr>
      <vt:lpstr>6. Сайт аспирантуры ТГУ на английском языке  en.aspirantura.tsu.ru  </vt:lpstr>
      <vt:lpstr> </vt:lpstr>
      <vt:lpstr>целевые значения ключевых показателей эффективности </vt:lpstr>
      <vt:lpstr>                       Создание условий диверсификации образовательных траекторий                  подготовки аспирантов, ориентированных на тематику, востребованную работодателями </vt:lpstr>
      <vt:lpstr> </vt:lpstr>
      <vt:lpstr>целевые значения ключевых показателей эффективности </vt:lpstr>
      <vt:lpstr>КПЭ - Доля аспирантов, принятых по заявкам работодателей:        2014г. – 50% ,  2015г. – 55%, …, 2017г. – 70%, …, 2020г. – 75% </vt:lpstr>
      <vt:lpstr>Реестр управления рисками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Аспирантура ТГУ – конструктивная модель</dc:title>
  <dc:creator>пользователь</dc:creator>
  <cp:lastModifiedBy>пользователь</cp:lastModifiedBy>
  <cp:revision>97</cp:revision>
  <dcterms:created xsi:type="dcterms:W3CDTF">2014-04-04T08:39:13Z</dcterms:created>
  <dcterms:modified xsi:type="dcterms:W3CDTF">2014-10-10T02:50:51Z</dcterms:modified>
</cp:coreProperties>
</file>