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304" r:id="rId2"/>
    <p:sldId id="378" r:id="rId3"/>
    <p:sldId id="326" r:id="rId4"/>
    <p:sldId id="327" r:id="rId5"/>
    <p:sldId id="366" r:id="rId6"/>
    <p:sldId id="367" r:id="rId7"/>
    <p:sldId id="368" r:id="rId8"/>
    <p:sldId id="369" r:id="rId9"/>
    <p:sldId id="370" r:id="rId10"/>
    <p:sldId id="371" r:id="rId11"/>
    <p:sldId id="373" r:id="rId12"/>
    <p:sldId id="374" r:id="rId13"/>
    <p:sldId id="375" r:id="rId14"/>
    <p:sldId id="376" r:id="rId15"/>
    <p:sldId id="377" r:id="rId16"/>
    <p:sldId id="379" r:id="rId17"/>
    <p:sldId id="380" r:id="rId18"/>
    <p:sldId id="332" r:id="rId19"/>
    <p:sldId id="334" r:id="rId20"/>
    <p:sldId id="335" r:id="rId21"/>
    <p:sldId id="336" r:id="rId22"/>
    <p:sldId id="337" r:id="rId23"/>
    <p:sldId id="358" r:id="rId24"/>
    <p:sldId id="338" r:id="rId25"/>
    <p:sldId id="339" r:id="rId26"/>
    <p:sldId id="340" r:id="rId27"/>
    <p:sldId id="342" r:id="rId28"/>
    <p:sldId id="331" r:id="rId29"/>
    <p:sldId id="382" r:id="rId30"/>
    <p:sldId id="381" r:id="rId31"/>
    <p:sldId id="364" r:id="rId32"/>
  </p:sldIdLst>
  <p:sldSz cx="9144000" cy="6858000" type="screen4x3"/>
  <p:notesSz cx="7102475" cy="10233025"/>
  <p:custDataLst>
    <p:tags r:id="rId3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7A"/>
    <a:srgbClr val="96B4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3" autoAdjust="0"/>
    <p:restoredTop sz="94660"/>
  </p:normalViewPr>
  <p:slideViewPr>
    <p:cSldViewPr showGuides="1">
      <p:cViewPr varScale="1">
        <p:scale>
          <a:sx n="116" d="100"/>
          <a:sy n="116" d="100"/>
        </p:scale>
        <p:origin x="-1494" y="-96"/>
      </p:cViewPr>
      <p:guideLst>
        <p:guide orient="horz" pos="2160"/>
        <p:guide orient="horz" pos="572"/>
        <p:guide orient="horz" pos="941"/>
        <p:guide orient="horz" pos="1221"/>
        <p:guide pos="2880"/>
        <p:guide pos="344"/>
        <p:guide pos="5759"/>
        <p:guide pos="55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511652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511652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>
              <a:defRPr sz="1200"/>
            </a:lvl1pPr>
          </a:lstStyle>
          <a:p>
            <a:fld id="{BE1D65AA-1922-4083-84BB-5900E050BB9A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19598"/>
            <a:ext cx="3077739" cy="511652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9719598"/>
            <a:ext cx="3077739" cy="511652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r">
              <a:defRPr sz="1200"/>
            </a:lvl1pPr>
          </a:lstStyle>
          <a:p>
            <a:fld id="{BFA32011-18CB-4B01-8513-7AF1B747B9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0873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511652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1652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>
              <a:defRPr sz="1200"/>
            </a:lvl1pPr>
          </a:lstStyle>
          <a:p>
            <a:fld id="{82D903EC-AE23-4C87-8FE2-4A906BCCD713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9" tIns="47540" rIns="95079" bIns="4754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8"/>
            <a:ext cx="5681980" cy="4604862"/>
          </a:xfrm>
          <a:prstGeom prst="rect">
            <a:avLst/>
          </a:prstGeom>
        </p:spPr>
        <p:txBody>
          <a:bodyPr vert="horz" lIns="95079" tIns="47540" rIns="95079" bIns="4754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19598"/>
            <a:ext cx="3077739" cy="511652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1652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r">
              <a:defRPr sz="1200"/>
            </a:lvl1pPr>
          </a:lstStyle>
          <a:p>
            <a:fld id="{5CE8B7A5-731C-4663-A3E5-CA649F89EC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3030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" pitchFamily="18" charset="0"/>
              </a:defRPr>
            </a:lvl1pPr>
            <a:lvl2pPr marL="804838" indent="-309553">
              <a:defRPr sz="2600">
                <a:solidFill>
                  <a:schemeClr val="tx1"/>
                </a:solidFill>
                <a:latin typeface="Times" pitchFamily="18" charset="0"/>
              </a:defRPr>
            </a:lvl2pPr>
            <a:lvl3pPr marL="1238212" indent="-247642">
              <a:defRPr sz="2600">
                <a:solidFill>
                  <a:schemeClr val="tx1"/>
                </a:solidFill>
                <a:latin typeface="Times" pitchFamily="18" charset="0"/>
              </a:defRPr>
            </a:lvl3pPr>
            <a:lvl4pPr marL="1733497" indent="-247642">
              <a:defRPr sz="2600">
                <a:solidFill>
                  <a:schemeClr val="tx1"/>
                </a:solidFill>
                <a:latin typeface="Times" pitchFamily="18" charset="0"/>
              </a:defRPr>
            </a:lvl4pPr>
            <a:lvl5pPr marL="2228781" indent="-247642">
              <a:defRPr sz="2600">
                <a:solidFill>
                  <a:schemeClr val="tx1"/>
                </a:solidFill>
                <a:latin typeface="Times" pitchFamily="18" charset="0"/>
              </a:defRPr>
            </a:lvl5pPr>
            <a:lvl6pPr marL="2724066" indent="-247642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" pitchFamily="18" charset="0"/>
              </a:defRPr>
            </a:lvl6pPr>
            <a:lvl7pPr marL="3219351" indent="-247642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" pitchFamily="18" charset="0"/>
              </a:defRPr>
            </a:lvl7pPr>
            <a:lvl8pPr marL="3714636" indent="-247642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" pitchFamily="18" charset="0"/>
              </a:defRPr>
            </a:lvl8pPr>
            <a:lvl9pPr marL="4209920" indent="-247642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89D52F5E-C966-4215-BA54-6B15F8C5D7C2}" type="slidenum">
              <a:rPr lang="en-US" altLang="ru-RU" sz="1300"/>
              <a:pPr/>
              <a:t>11</a:t>
            </a:fld>
            <a:endParaRPr lang="en-US" altLang="ru-RU" sz="13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" pitchFamily="18" charset="0"/>
              </a:defRPr>
            </a:lvl1pPr>
            <a:lvl2pPr marL="804838" indent="-309553">
              <a:defRPr sz="2600">
                <a:solidFill>
                  <a:schemeClr val="tx1"/>
                </a:solidFill>
                <a:latin typeface="Times" pitchFamily="18" charset="0"/>
              </a:defRPr>
            </a:lvl2pPr>
            <a:lvl3pPr marL="1238212" indent="-247642">
              <a:defRPr sz="2600">
                <a:solidFill>
                  <a:schemeClr val="tx1"/>
                </a:solidFill>
                <a:latin typeface="Times" pitchFamily="18" charset="0"/>
              </a:defRPr>
            </a:lvl3pPr>
            <a:lvl4pPr marL="1733497" indent="-247642">
              <a:defRPr sz="2600">
                <a:solidFill>
                  <a:schemeClr val="tx1"/>
                </a:solidFill>
                <a:latin typeface="Times" pitchFamily="18" charset="0"/>
              </a:defRPr>
            </a:lvl4pPr>
            <a:lvl5pPr marL="2228781" indent="-247642">
              <a:defRPr sz="2600">
                <a:solidFill>
                  <a:schemeClr val="tx1"/>
                </a:solidFill>
                <a:latin typeface="Times" pitchFamily="18" charset="0"/>
              </a:defRPr>
            </a:lvl5pPr>
            <a:lvl6pPr marL="2724066" indent="-247642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" pitchFamily="18" charset="0"/>
              </a:defRPr>
            </a:lvl6pPr>
            <a:lvl7pPr marL="3219351" indent="-247642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" pitchFamily="18" charset="0"/>
              </a:defRPr>
            </a:lvl7pPr>
            <a:lvl8pPr marL="3714636" indent="-247642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" pitchFamily="18" charset="0"/>
              </a:defRPr>
            </a:lvl8pPr>
            <a:lvl9pPr marL="4209920" indent="-247642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7CA53E73-39FD-4CFD-A9D0-51BACE3E8DF5}" type="slidenum">
              <a:rPr lang="en-US" altLang="ru-RU" sz="1300"/>
              <a:pPr/>
              <a:t>12</a:t>
            </a:fld>
            <a:endParaRPr lang="en-US" altLang="ru-RU" sz="13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" pitchFamily="18" charset="0"/>
              </a:defRPr>
            </a:lvl1pPr>
            <a:lvl2pPr marL="804838" indent="-309553">
              <a:defRPr sz="2600">
                <a:solidFill>
                  <a:schemeClr val="tx1"/>
                </a:solidFill>
                <a:latin typeface="Times" pitchFamily="18" charset="0"/>
              </a:defRPr>
            </a:lvl2pPr>
            <a:lvl3pPr marL="1238212" indent="-247642">
              <a:defRPr sz="2600">
                <a:solidFill>
                  <a:schemeClr val="tx1"/>
                </a:solidFill>
                <a:latin typeface="Times" pitchFamily="18" charset="0"/>
              </a:defRPr>
            </a:lvl3pPr>
            <a:lvl4pPr marL="1733497" indent="-247642">
              <a:defRPr sz="2600">
                <a:solidFill>
                  <a:schemeClr val="tx1"/>
                </a:solidFill>
                <a:latin typeface="Times" pitchFamily="18" charset="0"/>
              </a:defRPr>
            </a:lvl4pPr>
            <a:lvl5pPr marL="2228781" indent="-247642">
              <a:defRPr sz="2600">
                <a:solidFill>
                  <a:schemeClr val="tx1"/>
                </a:solidFill>
                <a:latin typeface="Times" pitchFamily="18" charset="0"/>
              </a:defRPr>
            </a:lvl5pPr>
            <a:lvl6pPr marL="2724066" indent="-247642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" pitchFamily="18" charset="0"/>
              </a:defRPr>
            </a:lvl6pPr>
            <a:lvl7pPr marL="3219351" indent="-247642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" pitchFamily="18" charset="0"/>
              </a:defRPr>
            </a:lvl7pPr>
            <a:lvl8pPr marL="3714636" indent="-247642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" pitchFamily="18" charset="0"/>
              </a:defRPr>
            </a:lvl8pPr>
            <a:lvl9pPr marL="4209920" indent="-247642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279383C1-E7BD-4D87-837C-0227EABAE554}" type="slidenum">
              <a:rPr lang="en-US" altLang="ru-RU" sz="1300"/>
              <a:pPr/>
              <a:t>13</a:t>
            </a:fld>
            <a:endParaRPr lang="en-US" altLang="ru-RU" sz="13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" pitchFamily="18" charset="0"/>
              </a:defRPr>
            </a:lvl1pPr>
            <a:lvl2pPr marL="804838" indent="-309553">
              <a:defRPr sz="2600">
                <a:solidFill>
                  <a:schemeClr val="tx1"/>
                </a:solidFill>
                <a:latin typeface="Times" pitchFamily="18" charset="0"/>
              </a:defRPr>
            </a:lvl2pPr>
            <a:lvl3pPr marL="1238212" indent="-247642">
              <a:defRPr sz="2600">
                <a:solidFill>
                  <a:schemeClr val="tx1"/>
                </a:solidFill>
                <a:latin typeface="Times" pitchFamily="18" charset="0"/>
              </a:defRPr>
            </a:lvl3pPr>
            <a:lvl4pPr marL="1733497" indent="-247642">
              <a:defRPr sz="2600">
                <a:solidFill>
                  <a:schemeClr val="tx1"/>
                </a:solidFill>
                <a:latin typeface="Times" pitchFamily="18" charset="0"/>
              </a:defRPr>
            </a:lvl4pPr>
            <a:lvl5pPr marL="2228781" indent="-247642">
              <a:defRPr sz="2600">
                <a:solidFill>
                  <a:schemeClr val="tx1"/>
                </a:solidFill>
                <a:latin typeface="Times" pitchFamily="18" charset="0"/>
              </a:defRPr>
            </a:lvl5pPr>
            <a:lvl6pPr marL="2724066" indent="-247642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" pitchFamily="18" charset="0"/>
              </a:defRPr>
            </a:lvl6pPr>
            <a:lvl7pPr marL="3219351" indent="-247642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" pitchFamily="18" charset="0"/>
              </a:defRPr>
            </a:lvl7pPr>
            <a:lvl8pPr marL="3714636" indent="-247642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" pitchFamily="18" charset="0"/>
              </a:defRPr>
            </a:lvl8pPr>
            <a:lvl9pPr marL="4209920" indent="-247642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DB87A14B-538F-4327-AE61-353648372265}" type="slidenum">
              <a:rPr lang="en-US" altLang="ru-RU" sz="1300"/>
              <a:pPr/>
              <a:t>14</a:t>
            </a:fld>
            <a:endParaRPr lang="en-US" altLang="ru-RU" sz="13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" pitchFamily="18" charset="0"/>
              </a:defRPr>
            </a:lvl1pPr>
            <a:lvl2pPr marL="804838" indent="-309553">
              <a:defRPr sz="2600">
                <a:solidFill>
                  <a:schemeClr val="tx1"/>
                </a:solidFill>
                <a:latin typeface="Times" pitchFamily="18" charset="0"/>
              </a:defRPr>
            </a:lvl2pPr>
            <a:lvl3pPr marL="1238212" indent="-247642">
              <a:defRPr sz="2600">
                <a:solidFill>
                  <a:schemeClr val="tx1"/>
                </a:solidFill>
                <a:latin typeface="Times" pitchFamily="18" charset="0"/>
              </a:defRPr>
            </a:lvl3pPr>
            <a:lvl4pPr marL="1733497" indent="-247642">
              <a:defRPr sz="2600">
                <a:solidFill>
                  <a:schemeClr val="tx1"/>
                </a:solidFill>
                <a:latin typeface="Times" pitchFamily="18" charset="0"/>
              </a:defRPr>
            </a:lvl4pPr>
            <a:lvl5pPr marL="2228781" indent="-247642">
              <a:defRPr sz="2600">
                <a:solidFill>
                  <a:schemeClr val="tx1"/>
                </a:solidFill>
                <a:latin typeface="Times" pitchFamily="18" charset="0"/>
              </a:defRPr>
            </a:lvl5pPr>
            <a:lvl6pPr marL="2724066" indent="-247642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" pitchFamily="18" charset="0"/>
              </a:defRPr>
            </a:lvl6pPr>
            <a:lvl7pPr marL="3219351" indent="-247642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" pitchFamily="18" charset="0"/>
              </a:defRPr>
            </a:lvl7pPr>
            <a:lvl8pPr marL="3714636" indent="-247642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" pitchFamily="18" charset="0"/>
              </a:defRPr>
            </a:lvl8pPr>
            <a:lvl9pPr marL="4209920" indent="-247642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0639FAC4-EBA9-430E-9799-A207084076D7}" type="slidenum">
              <a:rPr lang="en-US" altLang="ru-RU" sz="1300"/>
              <a:pPr/>
              <a:t>15</a:t>
            </a:fld>
            <a:endParaRPr lang="en-US" altLang="ru-RU" sz="13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026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Box 3"/>
          <p:cNvSpPr txBox="1"/>
          <p:nvPr userDrawn="1"/>
        </p:nvSpPr>
        <p:spPr>
          <a:xfrm>
            <a:off x="7524328" y="6525344"/>
            <a:ext cx="1010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972D63F-CBDA-4419-890D-6A7DF3071A19}" type="slidenum">
              <a:rPr lang="ru-RU" sz="900" i="0" smtClean="0"/>
              <a:pPr algn="r"/>
              <a:t>‹#›</a:t>
            </a:fld>
            <a:endParaRPr lang="ru-RU" sz="900" i="0" dirty="0"/>
          </a:p>
        </p:txBody>
      </p:sp>
    </p:spTree>
    <p:extLst>
      <p:ext uri="{BB962C8B-B14F-4D97-AF65-F5344CB8AC3E}">
        <p14:creationId xmlns:p14="http://schemas.microsoft.com/office/powerpoint/2010/main" val="129446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Box 3"/>
          <p:cNvSpPr txBox="1"/>
          <p:nvPr userDrawn="1"/>
        </p:nvSpPr>
        <p:spPr>
          <a:xfrm>
            <a:off x="7524328" y="6525344"/>
            <a:ext cx="1010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972D63F-CBDA-4419-890D-6A7DF3071A19}" type="slidenum">
              <a:rPr lang="ru-RU" sz="900" i="0" smtClean="0"/>
              <a:pPr algn="r"/>
              <a:t>‹#›</a:t>
            </a:fld>
            <a:endParaRPr lang="ru-RU" sz="900" i="0" dirty="0"/>
          </a:p>
        </p:txBody>
      </p:sp>
    </p:spTree>
    <p:extLst>
      <p:ext uri="{BB962C8B-B14F-4D97-AF65-F5344CB8AC3E}">
        <p14:creationId xmlns:p14="http://schemas.microsoft.com/office/powerpoint/2010/main" val="3432860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81217-9A53-482F-9CE3-22EB70A6C038}" type="datetimeFigureOut">
              <a:rPr lang="ru-RU"/>
              <a:pPr>
                <a:defRPr/>
              </a:pPr>
              <a:t>24.11.2014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548A1-6FA8-4591-B2DA-6427B7C26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08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7524328" y="6525344"/>
            <a:ext cx="1010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972D63F-CBDA-4419-890D-6A7DF3071A19}" type="slidenum">
              <a:rPr lang="ru-RU" sz="900" i="0" smtClean="0"/>
              <a:pPr algn="r"/>
              <a:t>‹#›</a:t>
            </a:fld>
            <a:endParaRPr lang="ru-RU" sz="900" i="0" dirty="0"/>
          </a:p>
        </p:txBody>
      </p:sp>
    </p:spTree>
    <p:extLst>
      <p:ext uri="{BB962C8B-B14F-4D97-AF65-F5344CB8AC3E}">
        <p14:creationId xmlns:p14="http://schemas.microsoft.com/office/powerpoint/2010/main" val="4059379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362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Box 4"/>
          <p:cNvSpPr txBox="1"/>
          <p:nvPr userDrawn="1"/>
        </p:nvSpPr>
        <p:spPr>
          <a:xfrm>
            <a:off x="7524328" y="6525344"/>
            <a:ext cx="1010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972D63F-CBDA-4419-890D-6A7DF3071A19}" type="slidenum">
              <a:rPr lang="ru-RU" sz="900" i="0" smtClean="0"/>
              <a:pPr algn="r"/>
              <a:t>‹#›</a:t>
            </a:fld>
            <a:endParaRPr lang="ru-RU" sz="900" i="0" dirty="0"/>
          </a:p>
        </p:txBody>
      </p:sp>
    </p:spTree>
    <p:extLst>
      <p:ext uri="{BB962C8B-B14F-4D97-AF65-F5344CB8AC3E}">
        <p14:creationId xmlns:p14="http://schemas.microsoft.com/office/powerpoint/2010/main" val="71184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7524328" y="6525344"/>
            <a:ext cx="1010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972D63F-CBDA-4419-890D-6A7DF3071A19}" type="slidenum">
              <a:rPr lang="ru-RU" sz="900" i="0" smtClean="0"/>
              <a:pPr algn="r"/>
              <a:t>‹#›</a:t>
            </a:fld>
            <a:endParaRPr lang="ru-RU" sz="900" i="0" dirty="0"/>
          </a:p>
        </p:txBody>
      </p:sp>
    </p:spTree>
    <p:extLst>
      <p:ext uri="{BB962C8B-B14F-4D97-AF65-F5344CB8AC3E}">
        <p14:creationId xmlns:p14="http://schemas.microsoft.com/office/powerpoint/2010/main" val="336381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Box 2"/>
          <p:cNvSpPr txBox="1"/>
          <p:nvPr userDrawn="1"/>
        </p:nvSpPr>
        <p:spPr>
          <a:xfrm>
            <a:off x="7524328" y="6525344"/>
            <a:ext cx="1010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972D63F-CBDA-4419-890D-6A7DF3071A19}" type="slidenum">
              <a:rPr lang="ru-RU" sz="900" i="0" smtClean="0"/>
              <a:pPr algn="r"/>
              <a:t>‹#›</a:t>
            </a:fld>
            <a:endParaRPr lang="ru-RU" sz="900" i="0" dirty="0"/>
          </a:p>
        </p:txBody>
      </p:sp>
    </p:spTree>
    <p:extLst>
      <p:ext uri="{BB962C8B-B14F-4D97-AF65-F5344CB8AC3E}">
        <p14:creationId xmlns:p14="http://schemas.microsoft.com/office/powerpoint/2010/main" val="2478532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7524328" y="6525344"/>
            <a:ext cx="1010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972D63F-CBDA-4419-890D-6A7DF3071A19}" type="slidenum">
              <a:rPr lang="ru-RU" sz="900" i="0" smtClean="0"/>
              <a:pPr algn="r"/>
              <a:t>‹#›</a:t>
            </a:fld>
            <a:endParaRPr lang="ru-RU" sz="900" i="0" dirty="0"/>
          </a:p>
        </p:txBody>
      </p:sp>
    </p:spTree>
    <p:extLst>
      <p:ext uri="{BB962C8B-B14F-4D97-AF65-F5344CB8AC3E}">
        <p14:creationId xmlns:p14="http://schemas.microsoft.com/office/powerpoint/2010/main" val="293450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7524328" y="6525344"/>
            <a:ext cx="1010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972D63F-CBDA-4419-890D-6A7DF3071A19}" type="slidenum">
              <a:rPr lang="ru-RU" sz="900" i="0" smtClean="0"/>
              <a:pPr algn="r"/>
              <a:t>‹#›</a:t>
            </a:fld>
            <a:endParaRPr lang="ru-RU" sz="900" i="0" dirty="0"/>
          </a:p>
        </p:txBody>
      </p:sp>
    </p:spTree>
    <p:extLst>
      <p:ext uri="{BB962C8B-B14F-4D97-AF65-F5344CB8AC3E}">
        <p14:creationId xmlns:p14="http://schemas.microsoft.com/office/powerpoint/2010/main" val="64919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7524328" y="6525344"/>
            <a:ext cx="1010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972D63F-CBDA-4419-890D-6A7DF3071A19}" type="slidenum">
              <a:rPr lang="ru-RU" sz="900" i="0" smtClean="0"/>
              <a:pPr algn="r"/>
              <a:t>‹#›</a:t>
            </a:fld>
            <a:endParaRPr lang="ru-RU" sz="900" i="0" dirty="0"/>
          </a:p>
        </p:txBody>
      </p:sp>
    </p:spTree>
    <p:extLst>
      <p:ext uri="{BB962C8B-B14F-4D97-AF65-F5344CB8AC3E}">
        <p14:creationId xmlns:p14="http://schemas.microsoft.com/office/powerpoint/2010/main" val="342498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609600" y="6524625"/>
            <a:ext cx="79248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rgbClr val="00427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0" y="5734050"/>
            <a:ext cx="468313" cy="649288"/>
          </a:xfrm>
          <a:prstGeom prst="ellipse">
            <a:avLst/>
          </a:prstGeom>
          <a:solidFill>
            <a:srgbClr val="96B4D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4113" name="Picture 17" descr="Untitled-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8738"/>
            <a:ext cx="792162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468313" cy="6092825"/>
          </a:xfrm>
          <a:prstGeom prst="rect">
            <a:avLst/>
          </a:prstGeom>
          <a:solidFill>
            <a:srgbClr val="96B4D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>
              <a:solidFill>
                <a:schemeClr val="folHlink"/>
              </a:solidFill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1496456" y="95140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Национальный Исследовательский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Томский Государственный Университет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3568" y="980728"/>
            <a:ext cx="8189156" cy="1224136"/>
          </a:xfrm>
          <a:noFill/>
          <a:ln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altLang="ru-RU" sz="2400" b="1" dirty="0" smtClean="0">
                <a:solidFill>
                  <a:srgbClr val="00427A"/>
                </a:solidFill>
              </a:rPr>
              <a:t>Программа</a:t>
            </a:r>
            <a:br>
              <a:rPr lang="ru-RU" altLang="ru-RU" sz="2400" b="1" dirty="0" smtClean="0">
                <a:solidFill>
                  <a:srgbClr val="00427A"/>
                </a:solidFill>
              </a:rPr>
            </a:br>
            <a:r>
              <a:rPr lang="ru-RU" altLang="ru-RU" sz="2400" b="1" dirty="0" smtClean="0">
                <a:solidFill>
                  <a:srgbClr val="00427A"/>
                </a:solidFill>
              </a:rPr>
              <a:t> повышения конкурентоспособности </a:t>
            </a:r>
            <a:br>
              <a:rPr lang="ru-RU" altLang="ru-RU" sz="2400" b="1" dirty="0" smtClean="0">
                <a:solidFill>
                  <a:srgbClr val="00427A"/>
                </a:solidFill>
              </a:rPr>
            </a:br>
            <a:r>
              <a:rPr lang="ru-RU" altLang="ru-RU" sz="2400" b="1" dirty="0" smtClean="0">
                <a:solidFill>
                  <a:srgbClr val="00427A"/>
                </a:solidFill>
              </a:rPr>
              <a:t>Томского Государственного Университета</a:t>
            </a:r>
            <a:r>
              <a:rPr lang="en-US" altLang="ru-RU" sz="2800" b="1" dirty="0" smtClean="0">
                <a:solidFill>
                  <a:srgbClr val="00427A"/>
                </a:solidFill>
              </a:rPr>
              <a:t/>
            </a:r>
            <a:br>
              <a:rPr lang="en-US" altLang="ru-RU" sz="2800" b="1" dirty="0" smtClean="0">
                <a:solidFill>
                  <a:srgbClr val="00427A"/>
                </a:solidFill>
              </a:rPr>
            </a:br>
            <a:r>
              <a:rPr lang="en-US" altLang="ru-RU" sz="2800" b="1" dirty="0" smtClean="0">
                <a:solidFill>
                  <a:srgbClr val="00427A"/>
                </a:solidFill>
              </a:rPr>
              <a:t/>
            </a:r>
            <a:br>
              <a:rPr lang="en-US" altLang="ru-RU" sz="2800" b="1" dirty="0" smtClean="0">
                <a:solidFill>
                  <a:srgbClr val="00427A"/>
                </a:solidFill>
              </a:rPr>
            </a:br>
            <a:r>
              <a:rPr lang="ru-RU" altLang="ru-RU" sz="2800" b="1" dirty="0" smtClean="0">
                <a:solidFill>
                  <a:srgbClr val="00427A"/>
                </a:solidFill>
              </a:rPr>
              <a:t>Образовательная деятельность</a:t>
            </a:r>
            <a:r>
              <a:rPr lang="en-US" altLang="ru-RU" sz="2800" b="1" dirty="0" smtClean="0">
                <a:solidFill>
                  <a:srgbClr val="FF0000"/>
                </a:solidFill>
              </a:rPr>
              <a:t/>
            </a:r>
            <a:br>
              <a:rPr lang="en-US" altLang="ru-RU" sz="2800" b="1" dirty="0" smtClean="0">
                <a:solidFill>
                  <a:srgbClr val="FF0000"/>
                </a:solidFill>
              </a:rPr>
            </a:br>
            <a:r>
              <a:rPr lang="en-US" altLang="ru-RU" sz="2800" b="1" dirty="0">
                <a:solidFill>
                  <a:srgbClr val="00427A"/>
                </a:solidFill>
              </a:rPr>
              <a:t/>
            </a:r>
            <a:br>
              <a:rPr lang="en-US" altLang="ru-RU" sz="2800" b="1" dirty="0">
                <a:solidFill>
                  <a:srgbClr val="00427A"/>
                </a:solidFill>
              </a:rPr>
            </a:br>
            <a:endParaRPr lang="ru-RU" altLang="ru-RU" sz="2800" dirty="0">
              <a:solidFill>
                <a:srgbClr val="00427A"/>
              </a:solidFill>
            </a:endParaRPr>
          </a:p>
        </p:txBody>
      </p:sp>
      <p:pic>
        <p:nvPicPr>
          <p:cNvPr id="137219" name="Picture 3" descr="C:\Users\ipolikarpo002\Desktop\Tomsk-state-uni-build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749" y="3284984"/>
            <a:ext cx="4752528" cy="2970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72368" y="5255294"/>
            <a:ext cx="2964128" cy="100811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altLang="ru-RU" sz="2000" b="1" i="1" dirty="0" smtClean="0">
                <a:solidFill>
                  <a:srgbClr val="002060"/>
                </a:solidFill>
              </a:rPr>
              <a:t>Дёмин В.В.,</a:t>
            </a:r>
          </a:p>
          <a:p>
            <a:pPr algn="ctr"/>
            <a:r>
              <a:rPr lang="ru-RU" altLang="ru-RU" sz="2000" b="1" i="1" dirty="0" smtClean="0">
                <a:solidFill>
                  <a:srgbClr val="002060"/>
                </a:solidFill>
              </a:rPr>
              <a:t>Проректор по учебной работе</a:t>
            </a:r>
            <a:r>
              <a:rPr lang="en-US" altLang="ru-RU" sz="2800" b="1" dirty="0" smtClean="0">
                <a:solidFill>
                  <a:srgbClr val="00427A"/>
                </a:solidFill>
              </a:rPr>
              <a:t/>
            </a:r>
            <a:br>
              <a:rPr lang="en-US" altLang="ru-RU" sz="2800" b="1" dirty="0" smtClean="0">
                <a:solidFill>
                  <a:srgbClr val="00427A"/>
                </a:solidFill>
              </a:rPr>
            </a:br>
            <a:r>
              <a:rPr lang="en-US" altLang="ru-RU" sz="2800" b="1" dirty="0" smtClean="0">
                <a:solidFill>
                  <a:srgbClr val="00427A"/>
                </a:solidFill>
              </a:rPr>
              <a:t/>
            </a:r>
            <a:br>
              <a:rPr lang="en-US" altLang="ru-RU" sz="2800" b="1" dirty="0" smtClean="0">
                <a:solidFill>
                  <a:srgbClr val="00427A"/>
                </a:solidFill>
              </a:rPr>
            </a:br>
            <a:endParaRPr lang="ru-RU" altLang="ru-RU" sz="2800" dirty="0">
              <a:solidFill>
                <a:srgbClr val="0042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09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124744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Проекты на </a:t>
            </a:r>
            <a:r>
              <a:rPr lang="ru-RU" b="1" dirty="0" smtClean="0">
                <a:solidFill>
                  <a:srgbClr val="FF0000"/>
                </a:solidFill>
              </a:rPr>
              <a:t>2015-2016 гг.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sz="1600" dirty="0">
              <a:solidFill>
                <a:srgbClr val="002060"/>
              </a:solidFill>
            </a:endParaRPr>
          </a:p>
          <a:p>
            <a:endParaRPr lang="ru-RU" sz="1600" dirty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1. Мониторинг </a:t>
            </a:r>
            <a:r>
              <a:rPr lang="ru-RU" sz="1600" dirty="0">
                <a:solidFill>
                  <a:srgbClr val="002060"/>
                </a:solidFill>
              </a:rPr>
              <a:t>неэффективных </a:t>
            </a:r>
            <a:r>
              <a:rPr lang="ru-RU" sz="1600" dirty="0" smtClean="0">
                <a:solidFill>
                  <a:srgbClr val="002060"/>
                </a:solidFill>
              </a:rPr>
              <a:t>программ;</a:t>
            </a:r>
            <a:endParaRPr lang="ru-RU" sz="1600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endParaRPr lang="ru-RU" sz="1600" dirty="0">
              <a:solidFill>
                <a:srgbClr val="002060"/>
              </a:solidFill>
            </a:endParaRPr>
          </a:p>
          <a:p>
            <a:r>
              <a:rPr lang="ru-RU" sz="1600" dirty="0">
                <a:solidFill>
                  <a:srgbClr val="002060"/>
                </a:solidFill>
              </a:rPr>
              <a:t>2. Разработка и реализация учебно-методического сопровождения образовательного процесса в </a:t>
            </a:r>
            <a:r>
              <a:rPr lang="ru-RU" sz="1600" dirty="0" smtClean="0">
                <a:solidFill>
                  <a:srgbClr val="002060"/>
                </a:solidFill>
              </a:rPr>
              <a:t>ТГУ;</a:t>
            </a:r>
            <a:endParaRPr lang="ru-RU" sz="1600" dirty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</a:rPr>
              <a:t>Цель </a:t>
            </a:r>
            <a:r>
              <a:rPr lang="ru-RU" sz="1600" b="1" dirty="0">
                <a:solidFill>
                  <a:srgbClr val="FF0000"/>
                </a:solidFill>
              </a:rPr>
              <a:t>Проекта: </a:t>
            </a:r>
            <a:r>
              <a:rPr lang="ru-RU" sz="1600" dirty="0">
                <a:solidFill>
                  <a:srgbClr val="002060"/>
                </a:solidFill>
              </a:rPr>
              <a:t>Разработать и внедрить </a:t>
            </a:r>
            <a:r>
              <a:rPr lang="ru-RU" sz="1600" dirty="0">
                <a:solidFill>
                  <a:srgbClr val="FF0000"/>
                </a:solidFill>
              </a:rPr>
              <a:t>систему учебно-методического </a:t>
            </a:r>
            <a:r>
              <a:rPr lang="ru-RU" sz="1600" dirty="0" smtClean="0">
                <a:solidFill>
                  <a:srgbClr val="FF0000"/>
                </a:solidFill>
              </a:rPr>
              <a:t>обеспечения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образовательного процесса в соответствии с  современными нормативными документами (Федеральный закон №273-ФЗ «Об образовании в Российской Федерации», образовательные стандарты и др.), требованиями дорожной карты, задачами качества образования.</a:t>
            </a:r>
          </a:p>
          <a:p>
            <a:endParaRPr lang="ru-RU" dirty="0" smtClean="0"/>
          </a:p>
          <a:p>
            <a:r>
              <a:rPr lang="ru-RU" sz="1600" dirty="0">
                <a:solidFill>
                  <a:srgbClr val="002060"/>
                </a:solidFill>
              </a:rPr>
              <a:t>3. Повышение языковых компетенций преподавателей ТГУ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7680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7772400" y="6096000"/>
            <a:ext cx="914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ABA29990-9523-47DF-A6F6-591616FE1DFB}" type="slidenum">
              <a:rPr lang="en-US" altLang="ru-RU" sz="1800">
                <a:solidFill>
                  <a:schemeClr val="bg2"/>
                </a:solidFill>
                <a:latin typeface="Verdana" pitchFamily="34" charset="0"/>
              </a:rPr>
              <a:pPr algn="r"/>
              <a:t>11</a:t>
            </a:fld>
            <a:endParaRPr lang="en-US" altLang="ru-RU" sz="1400">
              <a:solidFill>
                <a:schemeClr val="hlink"/>
              </a:solidFill>
            </a:endParaRPr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71600" y="2060848"/>
            <a:ext cx="7715200" cy="4462793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1200"/>
              </a:spcAft>
              <a:buFontTx/>
              <a:buNone/>
              <a:tabLst>
                <a:tab pos="224790" algn="l"/>
              </a:tabLst>
              <a:defRPr/>
            </a:pPr>
            <a:r>
              <a:rPr lang="ru-RU" sz="1600" b="1" kern="1200" dirty="0" smtClean="0">
                <a:solidFill>
                  <a:schemeClr val="tx2"/>
                </a:solidFill>
              </a:rPr>
              <a:t>Обоснование выбора образовательных программ для аккредитации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FontTx/>
              <a:buAutoNum type="arabicPeriod"/>
              <a:tabLst>
                <a:tab pos="224790" algn="l"/>
              </a:tabLst>
              <a:defRPr/>
            </a:pP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Международная направленность программ и наличие иностранных студентов (для международной аккредитации).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FontTx/>
              <a:buAutoNum type="arabicPeriod"/>
              <a:tabLst>
                <a:tab pos="224790" algn="l"/>
              </a:tabLst>
              <a:defRPr/>
            </a:pP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Актуальность, уникальность содержания программ  и ориентация на потребности рынка.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FontTx/>
              <a:buAutoNum type="arabicPeriod"/>
              <a:tabLst>
                <a:tab pos="224790" algn="l"/>
              </a:tabLst>
              <a:defRPr/>
            </a:pP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Выпускники программы, востребованные рынком труда.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FontTx/>
              <a:buAutoNum type="arabicPeriod"/>
              <a:tabLst>
                <a:tab pos="224790" algn="l"/>
              </a:tabLst>
              <a:defRPr/>
            </a:pP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Создание в ТГУ центров превосходства, спец. лабораторий в том числе мирового уровня как одного из важных аспектов, определяющих качество условий для организации практики студентов по заявленным ОП.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55576" y="1124744"/>
            <a:ext cx="8280920" cy="9361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>
              <a:defRPr sz="3000" b="1">
                <a:solidFill>
                  <a:schemeClr val="tx2"/>
                </a:solidFill>
                <a:latin typeface="Verdana" pitchFamily="34" charset="0"/>
              </a:defRPr>
            </a:lvl1pPr>
            <a:lvl2pPr>
              <a:defRPr sz="3000" b="1">
                <a:solidFill>
                  <a:schemeClr val="tx2"/>
                </a:solidFill>
                <a:latin typeface="Verdana" pitchFamily="34" charset="0"/>
              </a:defRPr>
            </a:lvl2pPr>
            <a:lvl3pPr>
              <a:defRPr sz="3000" b="1">
                <a:solidFill>
                  <a:schemeClr val="tx2"/>
                </a:solidFill>
                <a:latin typeface="Verdana" pitchFamily="34" charset="0"/>
              </a:defRPr>
            </a:lvl3pPr>
            <a:lvl4pPr>
              <a:defRPr sz="3000" b="1">
                <a:solidFill>
                  <a:schemeClr val="tx2"/>
                </a:solidFill>
                <a:latin typeface="Verdana" pitchFamily="34" charset="0"/>
              </a:defRPr>
            </a:lvl4pPr>
            <a:lvl5pPr>
              <a:defRPr sz="3000" b="1">
                <a:solidFill>
                  <a:schemeClr val="tx2"/>
                </a:solidFill>
                <a:latin typeface="Verdana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Verdana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Verdana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Verdana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ctr">
              <a:defRPr/>
            </a:pPr>
            <a:r>
              <a:rPr lang="ru-RU" altLang="ru-RU" sz="1800" dirty="0">
                <a:solidFill>
                  <a:srgbClr val="FF0000"/>
                </a:solidFill>
              </a:rPr>
              <a:t>Международная и профессионально-общественная аккредитации </a:t>
            </a:r>
            <a:r>
              <a:rPr lang="ru-RU" sz="1800" dirty="0">
                <a:solidFill>
                  <a:srgbClr val="FF0000"/>
                </a:solidFill>
              </a:rPr>
              <a:t>образовательных программ в </a:t>
            </a:r>
            <a:r>
              <a:rPr lang="ru-RU" altLang="ru-RU" sz="1800" dirty="0">
                <a:solidFill>
                  <a:srgbClr val="FF0000"/>
                </a:solidFill>
              </a:rPr>
              <a:t>2015-2016 гг.</a:t>
            </a:r>
          </a:p>
        </p:txBody>
      </p:sp>
    </p:spTree>
    <p:extLst>
      <p:ext uri="{BB962C8B-B14F-4D97-AF65-F5344CB8AC3E}">
        <p14:creationId xmlns:p14="http://schemas.microsoft.com/office/powerpoint/2010/main" val="2621372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7772400" y="6096000"/>
            <a:ext cx="914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FF1E1334-7336-4917-AF99-2DEEE6D5F797}" type="slidenum">
              <a:rPr lang="en-US" altLang="ru-RU" sz="1800">
                <a:solidFill>
                  <a:schemeClr val="bg2"/>
                </a:solidFill>
                <a:latin typeface="Verdana" pitchFamily="34" charset="0"/>
              </a:rPr>
              <a:pPr algn="r"/>
              <a:t>12</a:t>
            </a:fld>
            <a:endParaRPr lang="en-US" altLang="ru-RU" sz="1400">
              <a:solidFill>
                <a:schemeClr val="hlin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836952"/>
              </p:ext>
            </p:extLst>
          </p:nvPr>
        </p:nvGraphicFramePr>
        <p:xfrm>
          <a:off x="1619672" y="2852936"/>
          <a:ext cx="6816725" cy="21955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48503"/>
                <a:gridCol w="2095980"/>
                <a:gridCol w="2272242"/>
              </a:tblGrid>
              <a:tr h="64035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Вид</a:t>
                      </a:r>
                      <a:r>
                        <a:rPr lang="ru-RU" sz="1800" baseline="0" dirty="0" smtClean="0"/>
                        <a:t> аккредитации</a:t>
                      </a:r>
                      <a:endParaRPr lang="ru-RU" sz="1800" dirty="0"/>
                    </a:p>
                  </a:txBody>
                  <a:tcPr marL="91449" marR="91449" marT="45740" marB="4574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2015</a:t>
                      </a:r>
                      <a:endParaRPr lang="ru-RU" sz="1800" dirty="0"/>
                    </a:p>
                  </a:txBody>
                  <a:tcPr marL="91449" marR="91449" marT="45740" marB="4574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2016</a:t>
                      </a:r>
                      <a:endParaRPr lang="ru-RU" sz="1800" dirty="0"/>
                    </a:p>
                  </a:txBody>
                  <a:tcPr marL="91449" marR="91449" marT="45740" marB="4574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64035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Международная аккредитация</a:t>
                      </a:r>
                      <a:endParaRPr lang="ru-RU" sz="1800" dirty="0"/>
                    </a:p>
                  </a:txBody>
                  <a:tcPr marL="91449" marR="91449"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L="91449" marR="91449"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marL="91449" marR="91449" marT="45740" marB="45740"/>
                </a:tc>
              </a:tr>
              <a:tr h="9147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Профессионально-общественная аккредитация</a:t>
                      </a:r>
                    </a:p>
                  </a:txBody>
                  <a:tcPr marL="91449" marR="91449"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marL="91449" marR="91449" marT="45740" marB="457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L="91449" marR="91449" marT="45740" marB="45740"/>
                </a:tc>
              </a:tr>
            </a:tbl>
          </a:graphicData>
        </a:graphic>
      </p:graphicFrame>
      <p:sp>
        <p:nvSpPr>
          <p:cNvPr id="16405" name="Rectangle 4"/>
          <p:cNvSpPr>
            <a:spLocks noGrp="1" noChangeArrowheads="1"/>
          </p:cNvSpPr>
          <p:nvPr>
            <p:ph type="title"/>
          </p:nvPr>
        </p:nvSpPr>
        <p:spPr>
          <a:xfrm>
            <a:off x="971600" y="1268760"/>
            <a:ext cx="7715200" cy="1080120"/>
          </a:xfrm>
          <a:noFill/>
        </p:spPr>
        <p:txBody>
          <a:bodyPr anchor="t"/>
          <a:lstStyle/>
          <a:p>
            <a:pPr algn="ctr"/>
            <a:r>
              <a:rPr lang="ru-RU" altLang="ru-RU" sz="1800" b="1" kern="1200" dirty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</a:rPr>
              <a:t>Предлагаемые плановые показатели</a:t>
            </a:r>
            <a:br>
              <a:rPr lang="ru-RU" altLang="ru-RU" sz="1800" b="1" kern="1200" dirty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</a:rPr>
            </a:br>
            <a:r>
              <a:rPr lang="ru-RU" altLang="ru-RU" sz="1800" b="1" kern="1200" dirty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</a:rPr>
              <a:t>(по существующей дор карте 2015 -2, 2016 -3, 2017-4, 2018 – 5, 2019 -5, 2020 -5) </a:t>
            </a:r>
            <a:r>
              <a:rPr lang="ru-RU" altLang="ru-RU" sz="1600" b="1" dirty="0" smtClean="0"/>
              <a:t/>
            </a:r>
            <a:br>
              <a:rPr lang="ru-RU" altLang="ru-RU" sz="1600" b="1" dirty="0" smtClean="0"/>
            </a:br>
            <a:r>
              <a:rPr lang="ru-RU" altLang="ru-RU" sz="1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8128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7772400" y="6096000"/>
            <a:ext cx="914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CE40F3FE-EE75-4760-BCE0-DDFBB2BC34C7}" type="slidenum">
              <a:rPr lang="en-US" altLang="ru-RU" sz="1800">
                <a:solidFill>
                  <a:schemeClr val="bg2"/>
                </a:solidFill>
                <a:latin typeface="Verdana" pitchFamily="34" charset="0"/>
              </a:rPr>
              <a:pPr algn="r"/>
              <a:t>13</a:t>
            </a:fld>
            <a:endParaRPr lang="en-US" altLang="ru-RU" sz="1400">
              <a:solidFill>
                <a:schemeClr val="hlink"/>
              </a:solidFill>
            </a:endParaRP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640" y="1196752"/>
            <a:ext cx="7173838" cy="936104"/>
          </a:xfrm>
          <a:noFill/>
        </p:spPr>
        <p:txBody>
          <a:bodyPr anchor="t"/>
          <a:lstStyle/>
          <a:p>
            <a:pPr algn="ctr"/>
            <a:r>
              <a:rPr lang="ru-RU" altLang="ru-RU" sz="1800" b="1" kern="1200" dirty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</a:rPr>
              <a:t>Программы, предлагаемые на международную аккредитацию в 2015 году </a:t>
            </a:r>
            <a:br>
              <a:rPr lang="ru-RU" altLang="ru-RU" sz="1800" b="1" kern="1200" dirty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</a:rPr>
            </a:br>
            <a:r>
              <a:rPr lang="ru-RU" altLang="ru-RU" sz="1800" b="1" kern="1200" dirty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</a:rPr>
              <a:t>(предварительные данные)</a:t>
            </a:r>
            <a:r>
              <a:rPr lang="ru-RU" altLang="ru-RU" sz="1600" b="1" dirty="0" smtClean="0"/>
              <a:t/>
            </a:r>
            <a:br>
              <a:rPr lang="ru-RU" altLang="ru-RU" sz="1600" b="1" dirty="0" smtClean="0"/>
            </a:br>
            <a:r>
              <a:rPr lang="ru-RU" altLang="ru-RU" sz="1600" dirty="0" smtClean="0"/>
              <a:t>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935245"/>
              </p:ext>
            </p:extLst>
          </p:nvPr>
        </p:nvGraphicFramePr>
        <p:xfrm>
          <a:off x="1547664" y="2780928"/>
          <a:ext cx="6816725" cy="30178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20148"/>
                <a:gridCol w="3824335"/>
                <a:gridCol w="2272242"/>
              </a:tblGrid>
              <a:tr h="118903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№</a:t>
                      </a:r>
                      <a:endParaRPr lang="ru-RU" sz="1800" dirty="0"/>
                    </a:p>
                  </a:txBody>
                  <a:tcPr marL="91449" marR="91449" marT="45732" marB="45732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Наименование образовательной программы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 marL="91449" marR="91449" marT="45732" marB="45732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Уровень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 marL="91449" marR="91449" marT="45732" marB="45732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91440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L="91449" marR="91449" marT="45732" marB="4573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Russian as a foreign language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/ Русский язык как иностранный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732" marB="4573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Магистратура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 marL="91449" marR="91449" marT="45732" marB="45732"/>
                </a:tc>
              </a:tr>
              <a:tr h="914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</a:t>
                      </a:r>
                    </a:p>
                  </a:txBody>
                  <a:tcPr marL="91449" marR="91449" marT="45732" marB="45732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Psychology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Health and Safety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/ Психология безопасности и здоровья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732" marB="4573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Магистратура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 marL="91449" marR="91449" marT="45732" marB="4573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4389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7772400" y="6096000"/>
            <a:ext cx="914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39E8FEA9-069E-483C-8D57-BA5436B8C616}" type="slidenum">
              <a:rPr lang="en-US" altLang="ru-RU" sz="1800">
                <a:solidFill>
                  <a:schemeClr val="bg2"/>
                </a:solidFill>
                <a:latin typeface="Verdana" pitchFamily="34" charset="0"/>
              </a:rPr>
              <a:pPr algn="r"/>
              <a:t>14</a:t>
            </a:fld>
            <a:endParaRPr lang="en-US" altLang="ru-RU" sz="1400">
              <a:solidFill>
                <a:schemeClr val="hlink"/>
              </a:solidFill>
            </a:endParaRP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title"/>
          </p:nvPr>
        </p:nvSpPr>
        <p:spPr>
          <a:xfrm>
            <a:off x="971600" y="908720"/>
            <a:ext cx="7488832" cy="1008112"/>
          </a:xfrm>
          <a:noFill/>
        </p:spPr>
        <p:txBody>
          <a:bodyPr anchor="t"/>
          <a:lstStyle/>
          <a:p>
            <a:pPr algn="ctr"/>
            <a:r>
              <a:rPr lang="ru-RU" altLang="ru-RU" sz="1800" b="1" kern="1200" dirty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</a:rPr>
              <a:t>Программы, выдвигаемые на международную аккредитацию в 2016 году (предварительные данные)</a:t>
            </a:r>
            <a:r>
              <a:rPr lang="ru-RU" altLang="ru-RU" sz="1200" b="1" dirty="0" smtClean="0"/>
              <a:t/>
            </a:r>
            <a:br>
              <a:rPr lang="ru-RU" altLang="ru-RU" sz="1200" b="1" dirty="0" smtClean="0"/>
            </a:br>
            <a:r>
              <a:rPr lang="ru-RU" altLang="ru-RU" sz="1600" dirty="0" smtClean="0"/>
              <a:t>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822002"/>
              </p:ext>
            </p:extLst>
          </p:nvPr>
        </p:nvGraphicFramePr>
        <p:xfrm>
          <a:off x="1187624" y="1988840"/>
          <a:ext cx="7499176" cy="41192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92246"/>
                <a:gridCol w="4207205"/>
                <a:gridCol w="2499725"/>
              </a:tblGrid>
              <a:tr h="99874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№</a:t>
                      </a:r>
                      <a:endParaRPr lang="ru-RU" sz="1800" dirty="0"/>
                    </a:p>
                  </a:txBody>
                  <a:tcPr marL="91449" marR="91449" marT="45736" marB="45736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Наименование образовательной программы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 marL="91449" marR="91449" marT="45736" marB="45736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Уровень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 marL="91449" marR="91449" marT="45736" marB="45736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10084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91449" marR="91449" marT="45736" marB="4573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Physics methods and informational technologies in biomedicine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/ Физические методы и информационные технологии в биомедицине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736" marB="45736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Магистратура</a:t>
                      </a:r>
                    </a:p>
                    <a:p>
                      <a:pPr algn="ctr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736" marB="45736"/>
                </a:tc>
              </a:tr>
              <a:tr h="7194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</a:t>
                      </a:r>
                    </a:p>
                  </a:txBody>
                  <a:tcPr marL="91449" marR="91449" marT="45736" marB="4573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Practical psychology of individual achievements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/ Практическая психология достижений личности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736" marB="45736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Магистратура</a:t>
                      </a:r>
                    </a:p>
                    <a:p>
                      <a:pPr algn="ctr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736" marB="45736"/>
                </a:tc>
              </a:tr>
              <a:tr h="12881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</a:t>
                      </a:r>
                    </a:p>
                  </a:txBody>
                  <a:tcPr marL="91449" marR="91449" marT="45736" marB="45736"/>
                </a:tc>
                <a:tc>
                  <a:txBody>
                    <a:bodyPr/>
                    <a:lstStyle/>
                    <a:p>
                      <a:r>
                        <a:rPr lang="de-DE" sz="14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Verification</a:t>
                      </a:r>
                      <a:r>
                        <a:rPr lang="de-DE" sz="14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i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sz="14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i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Testing</a:t>
                      </a:r>
                      <a:r>
                        <a:rPr lang="de-DE" sz="14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i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sz="14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i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Telecommunication</a:t>
                      </a:r>
                      <a:r>
                        <a:rPr lang="de-DE" sz="14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Systems Components </a:t>
                      </a:r>
                      <a:r>
                        <a:rPr lang="de-DE" sz="1400" i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sz="14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Software </a:t>
                      </a:r>
                      <a:r>
                        <a:rPr lang="ru-RU" sz="14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Верификация и тестирование аппаратных и программных модулей телекоммуникационных систем </a:t>
                      </a:r>
                      <a:endParaRPr lang="ru-RU" sz="14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736" marB="4573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Магистратура</a:t>
                      </a:r>
                    </a:p>
                  </a:txBody>
                  <a:tcPr marL="91449" marR="91449" marT="45736" marB="4573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945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7772400" y="6096000"/>
            <a:ext cx="914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94823A92-526A-4378-84AE-9A31CC0AB1E2}" type="slidenum">
              <a:rPr lang="en-US" altLang="ru-RU" sz="1800">
                <a:solidFill>
                  <a:schemeClr val="bg2"/>
                </a:solidFill>
                <a:latin typeface="Verdana" pitchFamily="34" charset="0"/>
              </a:rPr>
              <a:pPr algn="r"/>
              <a:t>15</a:t>
            </a:fld>
            <a:endParaRPr lang="en-US" altLang="ru-RU" sz="1400">
              <a:solidFill>
                <a:schemeClr val="hlink"/>
              </a:solidFill>
            </a:endParaRP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>
          <a:xfrm>
            <a:off x="971600" y="1052736"/>
            <a:ext cx="7560840" cy="1152128"/>
          </a:xfrm>
          <a:noFill/>
        </p:spPr>
        <p:txBody>
          <a:bodyPr anchor="t"/>
          <a:lstStyle/>
          <a:p>
            <a:pPr algn="ctr"/>
            <a:r>
              <a:rPr lang="ru-RU" altLang="ru-RU" sz="1800" b="1" kern="1200" dirty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</a:rPr>
              <a:t>Программы, выдвигаемые на профессионально-общественную аккредитацию в 2015 -2016 году </a:t>
            </a:r>
            <a:br>
              <a:rPr lang="ru-RU" altLang="ru-RU" sz="1800" b="1" kern="1200" dirty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</a:rPr>
            </a:br>
            <a:r>
              <a:rPr lang="ru-RU" altLang="ru-RU" sz="1800" b="1" kern="1200" dirty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</a:rPr>
              <a:t>(предварительные данные)</a:t>
            </a:r>
            <a:r>
              <a:rPr lang="ru-RU" altLang="ru-RU" sz="1600" b="1" dirty="0" smtClean="0"/>
              <a:t/>
            </a:r>
            <a:br>
              <a:rPr lang="ru-RU" altLang="ru-RU" sz="1600" b="1" dirty="0" smtClean="0"/>
            </a:br>
            <a:r>
              <a:rPr lang="ru-RU" altLang="ru-RU" sz="1600" dirty="0" smtClean="0"/>
              <a:t>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332901"/>
              </p:ext>
            </p:extLst>
          </p:nvPr>
        </p:nvGraphicFramePr>
        <p:xfrm>
          <a:off x="1412875" y="2348880"/>
          <a:ext cx="6816725" cy="362584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20148"/>
                <a:gridCol w="3824335"/>
                <a:gridCol w="2272242"/>
              </a:tblGrid>
              <a:tr h="118944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№</a:t>
                      </a:r>
                      <a:endParaRPr lang="ru-RU" sz="1800" dirty="0"/>
                    </a:p>
                  </a:txBody>
                  <a:tcPr marL="91449" marR="91449" marT="45748" marB="45748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Наименование направления подготовки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 marL="91449" marR="91449" marT="45748" marB="45748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Уровень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 marL="91449" marR="91449" marT="45748" marB="45748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1517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L="91449" marR="91449" marT="45748" marB="4574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Оптотехника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748" marB="4574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Магистратура</a:t>
                      </a:r>
                    </a:p>
                  </a:txBody>
                  <a:tcPr marL="91449" marR="91449" marT="45748" marB="45748"/>
                </a:tc>
              </a:tr>
              <a:tr h="6402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</a:t>
                      </a:r>
                    </a:p>
                  </a:txBody>
                  <a:tcPr marL="91449" marR="91449" marT="45748" marB="4574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Техническая физика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748" marB="4574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Магистратура</a:t>
                      </a:r>
                    </a:p>
                  </a:txBody>
                  <a:tcPr marL="91449" marR="91449" marT="45748" marB="45748"/>
                </a:tc>
              </a:tr>
              <a:tr h="6404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</a:t>
                      </a:r>
                      <a:endParaRPr lang="ru-RU" sz="1800" dirty="0" smtClean="0"/>
                    </a:p>
                  </a:txBody>
                  <a:tcPr marL="91449" marR="91449" marT="45748" marB="4574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Математика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748" marB="4574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Магистратура</a:t>
                      </a:r>
                    </a:p>
                  </a:txBody>
                  <a:tcPr marL="91449" marR="91449" marT="45748" marB="45748"/>
                </a:tc>
              </a:tr>
              <a:tr h="64047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marL="91449" marR="91449" marT="45748" marB="45748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Менеджмент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748" marB="4574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Магистратура</a:t>
                      </a:r>
                    </a:p>
                    <a:p>
                      <a:pPr algn="ctr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748" marB="4574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302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8162" y="908720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Поиск и персональная работа с талантами на всех уровнях образования (общее среднее образование, бак., маг. и т.д.)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060848"/>
            <a:ext cx="802945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600" dirty="0" smtClean="0">
                <a:solidFill>
                  <a:srgbClr val="002060"/>
                </a:solidFill>
              </a:rPr>
              <a:t>1) Разработка </a:t>
            </a:r>
            <a:r>
              <a:rPr lang="ru-RU" sz="1600" dirty="0">
                <a:solidFill>
                  <a:srgbClr val="002060"/>
                </a:solidFill>
              </a:rPr>
              <a:t>общеуниверситетской стратегии работы с учащимися и координация взаимодействия структур университета («зонтичный проект</a:t>
            </a:r>
            <a:r>
              <a:rPr lang="ru-RU" sz="1600" dirty="0" smtClean="0">
                <a:solidFill>
                  <a:srgbClr val="002060"/>
                </a:solidFill>
              </a:rPr>
              <a:t>»);</a:t>
            </a:r>
            <a:r>
              <a:rPr lang="ru-RU" sz="1600" dirty="0">
                <a:solidFill>
                  <a:srgbClr val="002060"/>
                </a:solidFill>
              </a:rPr>
              <a:t> </a:t>
            </a:r>
          </a:p>
          <a:p>
            <a:pPr algn="just">
              <a:spcAft>
                <a:spcPts val="600"/>
              </a:spcAft>
            </a:pPr>
            <a:r>
              <a:rPr lang="ru-RU" sz="1600" dirty="0" smtClean="0">
                <a:solidFill>
                  <a:srgbClr val="002060"/>
                </a:solidFill>
              </a:rPr>
              <a:t>2) Сетевая </a:t>
            </a:r>
            <a:r>
              <a:rPr lang="ru-RU" sz="1600" dirty="0">
                <a:solidFill>
                  <a:srgbClr val="002060"/>
                </a:solidFill>
              </a:rPr>
              <a:t>работа со </a:t>
            </a:r>
            <a:r>
              <a:rPr lang="ru-RU" sz="1600" dirty="0" smtClean="0">
                <a:solidFill>
                  <a:srgbClr val="002060"/>
                </a:solidFill>
              </a:rPr>
              <a:t>школами;</a:t>
            </a:r>
            <a:endParaRPr lang="ru-RU" sz="1600" dirty="0">
              <a:solidFill>
                <a:srgbClr val="00206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ru-RU" sz="1600" dirty="0" smtClean="0">
                <a:solidFill>
                  <a:srgbClr val="002060"/>
                </a:solidFill>
              </a:rPr>
              <a:t>3) Педагогический клуб;</a:t>
            </a:r>
            <a:endParaRPr lang="ru-RU" sz="1600" dirty="0">
              <a:solidFill>
                <a:srgbClr val="00206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ru-RU" sz="1600" dirty="0" smtClean="0">
                <a:solidFill>
                  <a:srgbClr val="002060"/>
                </a:solidFill>
              </a:rPr>
              <a:t>4) Кооперация </a:t>
            </a:r>
            <a:r>
              <a:rPr lang="ru-RU" sz="1600" dirty="0">
                <a:solidFill>
                  <a:srgbClr val="002060"/>
                </a:solidFill>
              </a:rPr>
              <a:t>с </a:t>
            </a:r>
            <a:r>
              <a:rPr lang="ru-RU" sz="1600" dirty="0" err="1" smtClean="0">
                <a:solidFill>
                  <a:srgbClr val="002060"/>
                </a:solidFill>
              </a:rPr>
              <a:t>педуниверситетом</a:t>
            </a:r>
            <a:r>
              <a:rPr lang="ru-RU" sz="1600" dirty="0" smtClean="0">
                <a:solidFill>
                  <a:srgbClr val="002060"/>
                </a:solidFill>
              </a:rPr>
              <a:t>;</a:t>
            </a:r>
            <a:endParaRPr lang="ru-RU" sz="1600" dirty="0">
              <a:solidFill>
                <a:srgbClr val="00206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ru-RU" sz="1600" dirty="0" smtClean="0">
                <a:solidFill>
                  <a:srgbClr val="002060"/>
                </a:solidFill>
              </a:rPr>
              <a:t>5) Разработка </a:t>
            </a:r>
            <a:r>
              <a:rPr lang="ru-RU" sz="1600" dirty="0">
                <a:solidFill>
                  <a:srgbClr val="002060"/>
                </a:solidFill>
              </a:rPr>
              <a:t>концепции Лицея-интерната в г. Томске, кооперация с лицеем МГУ, «</a:t>
            </a:r>
            <a:r>
              <a:rPr lang="ru-RU" sz="1600" dirty="0" err="1">
                <a:solidFill>
                  <a:srgbClr val="002060"/>
                </a:solidFill>
              </a:rPr>
              <a:t>Иннопрактикой</a:t>
            </a:r>
            <a:r>
              <a:rPr lang="ru-RU" sz="1600" dirty="0" smtClean="0">
                <a:solidFill>
                  <a:srgbClr val="002060"/>
                </a:solidFill>
              </a:rPr>
              <a:t>»;</a:t>
            </a:r>
          </a:p>
          <a:p>
            <a:pPr algn="just">
              <a:spcAft>
                <a:spcPts val="600"/>
              </a:spcAft>
            </a:pPr>
            <a:r>
              <a:rPr lang="ru-RU" sz="1600" dirty="0" smtClean="0">
                <a:solidFill>
                  <a:srgbClr val="002060"/>
                </a:solidFill>
              </a:rPr>
              <a:t>6) Разработка </a:t>
            </a:r>
            <a:r>
              <a:rPr lang="ru-RU" sz="1600" dirty="0">
                <a:solidFill>
                  <a:srgbClr val="002060"/>
                </a:solidFill>
              </a:rPr>
              <a:t>содержательной концепции Музея науки и техники в г. </a:t>
            </a:r>
            <a:r>
              <a:rPr lang="ru-RU" sz="1600" dirty="0" smtClean="0">
                <a:solidFill>
                  <a:srgbClr val="002060"/>
                </a:solidFill>
              </a:rPr>
              <a:t>Томске;</a:t>
            </a:r>
            <a:endParaRPr lang="ru-RU" sz="1600" dirty="0">
              <a:solidFill>
                <a:srgbClr val="00206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ru-RU" sz="1600" dirty="0" smtClean="0">
                <a:solidFill>
                  <a:srgbClr val="002060"/>
                </a:solidFill>
              </a:rPr>
              <a:t>7) Создание </a:t>
            </a:r>
            <a:r>
              <a:rPr lang="ru-RU" sz="1600" dirty="0">
                <a:solidFill>
                  <a:srgbClr val="002060"/>
                </a:solidFill>
              </a:rPr>
              <a:t>в ТГУ системы поддержки талантливых школьников и школьных коллективов, студентов </a:t>
            </a:r>
            <a:r>
              <a:rPr lang="ru-RU" sz="1600" dirty="0" smtClean="0">
                <a:solidFill>
                  <a:srgbClr val="002060"/>
                </a:solidFill>
              </a:rPr>
              <a:t>СПО;</a:t>
            </a:r>
          </a:p>
          <a:p>
            <a:pPr algn="just">
              <a:spcAft>
                <a:spcPts val="600"/>
              </a:spcAft>
            </a:pPr>
            <a:r>
              <a:rPr lang="ru-RU" sz="1600" dirty="0" smtClean="0">
                <a:solidFill>
                  <a:srgbClr val="002060"/>
                </a:solidFill>
              </a:rPr>
              <a:t>8) Широкий </a:t>
            </a:r>
            <a:r>
              <a:rPr lang="ru-RU" sz="1600" dirty="0" err="1">
                <a:solidFill>
                  <a:srgbClr val="002060"/>
                </a:solidFill>
              </a:rPr>
              <a:t>бакалавриат</a:t>
            </a:r>
            <a:r>
              <a:rPr lang="ru-RU" sz="1600" dirty="0">
                <a:solidFill>
                  <a:srgbClr val="002060"/>
                </a:solidFill>
              </a:rPr>
              <a:t> с возможностью индивидуализации образовательной траектории для талантливых </a:t>
            </a:r>
            <a:r>
              <a:rPr lang="ru-RU" sz="1600" dirty="0" smtClean="0">
                <a:solidFill>
                  <a:srgbClr val="002060"/>
                </a:solidFill>
              </a:rPr>
              <a:t>студентов;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</a:rPr>
              <a:t>9)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Магистратура </a:t>
            </a:r>
            <a:r>
              <a:rPr lang="ru-RU" sz="1600" dirty="0">
                <a:solidFill>
                  <a:srgbClr val="002060"/>
                </a:solidFill>
              </a:rPr>
              <a:t>с возможностью элитного обучения для одаренных</a:t>
            </a:r>
          </a:p>
        </p:txBody>
      </p:sp>
    </p:spTree>
    <p:extLst>
      <p:ext uri="{BB962C8B-B14F-4D97-AF65-F5344CB8AC3E}">
        <p14:creationId xmlns:p14="http://schemas.microsoft.com/office/powerpoint/2010/main" val="30053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124744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Интернационализация образовательной деятельности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276872"/>
            <a:ext cx="7632848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 </a:t>
            </a:r>
          </a:p>
          <a:p>
            <a:pPr algn="just">
              <a:spcAft>
                <a:spcPts val="600"/>
              </a:spcAft>
            </a:pPr>
            <a:r>
              <a:rPr lang="ru-RU" sz="1600" dirty="0">
                <a:solidFill>
                  <a:srgbClr val="002060"/>
                </a:solidFill>
              </a:rPr>
              <a:t>Центр международных совместных образовательных </a:t>
            </a:r>
            <a:r>
              <a:rPr lang="ru-RU" sz="1600" dirty="0" smtClean="0">
                <a:solidFill>
                  <a:srgbClr val="002060"/>
                </a:solidFill>
              </a:rPr>
              <a:t>программ;</a:t>
            </a:r>
            <a:endParaRPr lang="ru-RU" sz="1600" dirty="0">
              <a:solidFill>
                <a:srgbClr val="00206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ru-RU" sz="1600" dirty="0">
                <a:solidFill>
                  <a:srgbClr val="002060"/>
                </a:solidFill>
              </a:rPr>
              <a:t>Разработка </a:t>
            </a:r>
            <a:r>
              <a:rPr lang="ru-RU" sz="1600" dirty="0" smtClean="0">
                <a:solidFill>
                  <a:srgbClr val="002060"/>
                </a:solidFill>
              </a:rPr>
              <a:t>МООС;</a:t>
            </a:r>
            <a:endParaRPr lang="ru-RU" sz="1600" dirty="0">
              <a:solidFill>
                <a:srgbClr val="00206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ru-RU" sz="1600" dirty="0">
                <a:solidFill>
                  <a:srgbClr val="002060"/>
                </a:solidFill>
              </a:rPr>
              <a:t>Привлечение зарубежных ученых в учебный </a:t>
            </a:r>
            <a:r>
              <a:rPr lang="ru-RU" sz="1600" dirty="0" smtClean="0">
                <a:solidFill>
                  <a:srgbClr val="002060"/>
                </a:solidFill>
              </a:rPr>
              <a:t>процесс;</a:t>
            </a:r>
            <a:endParaRPr lang="ru-RU" sz="1600" dirty="0">
              <a:solidFill>
                <a:srgbClr val="00206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ru-RU" sz="1600" dirty="0">
                <a:solidFill>
                  <a:srgbClr val="002060"/>
                </a:solidFill>
              </a:rPr>
              <a:t>Разработка англоязычных курсов и образовательных </a:t>
            </a:r>
            <a:r>
              <a:rPr lang="ru-RU" sz="1600" dirty="0" smtClean="0">
                <a:solidFill>
                  <a:srgbClr val="002060"/>
                </a:solidFill>
              </a:rPr>
              <a:t>программ.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78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908720"/>
            <a:ext cx="53285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Международные образовательные </a:t>
            </a:r>
            <a:r>
              <a:rPr lang="ru-RU" dirty="0" smtClean="0">
                <a:solidFill>
                  <a:srgbClr val="002060"/>
                </a:solidFill>
              </a:rPr>
              <a:t>программы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Бакалавриат</a:t>
            </a:r>
            <a:r>
              <a:rPr lang="ru-RU" dirty="0" smtClean="0">
                <a:solidFill>
                  <a:srgbClr val="FF0000"/>
                </a:solidFill>
              </a:rPr>
              <a:t>; Магистратура; аспирантура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1036" y="1988840"/>
            <a:ext cx="43630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</a:rPr>
              <a:t>- образовательные программы ТГУ, </a:t>
            </a:r>
            <a:r>
              <a:rPr lang="ru-RU" sz="1600" dirty="0">
                <a:solidFill>
                  <a:srgbClr val="002060"/>
                </a:solidFill>
              </a:rPr>
              <a:t>по которым обучаются иностранные </a:t>
            </a:r>
            <a:r>
              <a:rPr lang="ru-RU" sz="1600" dirty="0">
                <a:solidFill>
                  <a:srgbClr val="002060"/>
                </a:solidFill>
              </a:rPr>
              <a:t>студенты, с выдачей диплома </a:t>
            </a:r>
            <a:r>
              <a:rPr lang="ru-RU" sz="1600" dirty="0">
                <a:solidFill>
                  <a:srgbClr val="002060"/>
                </a:solidFill>
              </a:rPr>
              <a:t>государственного </a:t>
            </a:r>
            <a:r>
              <a:rPr lang="ru-RU" sz="1600" dirty="0">
                <a:solidFill>
                  <a:srgbClr val="002060"/>
                </a:solidFill>
              </a:rPr>
              <a:t>образца</a:t>
            </a:r>
          </a:p>
          <a:p>
            <a:r>
              <a:rPr lang="ru-RU" sz="1600" dirty="0">
                <a:solidFill>
                  <a:srgbClr val="002060"/>
                </a:solidFill>
              </a:rPr>
              <a:t>(отдел магистратуры - Щеголева Н.В., </a:t>
            </a:r>
            <a:r>
              <a:rPr lang="ru-RU" sz="1600" dirty="0" smtClean="0">
                <a:solidFill>
                  <a:srgbClr val="002060"/>
                </a:solidFill>
              </a:rPr>
              <a:t>отдел </a:t>
            </a:r>
            <a:r>
              <a:rPr lang="ru-RU" sz="1600" dirty="0">
                <a:solidFill>
                  <a:srgbClr val="002060"/>
                </a:solidFill>
              </a:rPr>
              <a:t>аспирантуры – Касаткина </a:t>
            </a:r>
            <a:r>
              <a:rPr lang="ru-RU" sz="1600" dirty="0">
                <a:solidFill>
                  <a:srgbClr val="002060"/>
                </a:solidFill>
              </a:rPr>
              <a:t>Т.В</a:t>
            </a:r>
            <a:r>
              <a:rPr lang="ru-RU" sz="1600" dirty="0">
                <a:solidFill>
                  <a:srgbClr val="002060"/>
                </a:solidFill>
              </a:rPr>
              <a:t>.)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48063" y="2008379"/>
            <a:ext cx="37444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</a:rPr>
              <a:t>- совместные </a:t>
            </a:r>
            <a:r>
              <a:rPr lang="ru-RU" sz="1600" dirty="0">
                <a:solidFill>
                  <a:srgbClr val="002060"/>
                </a:solidFill>
              </a:rPr>
              <a:t>международные образовательные программы </a:t>
            </a:r>
            <a:r>
              <a:rPr lang="ru-RU" sz="1600" dirty="0">
                <a:solidFill>
                  <a:srgbClr val="002060"/>
                </a:solidFill>
              </a:rPr>
              <a:t>(Центр совместных международных образовательных программ – </a:t>
            </a:r>
            <a:r>
              <a:rPr lang="ru-RU" sz="1600" dirty="0" err="1">
                <a:solidFill>
                  <a:srgbClr val="002060"/>
                </a:solidFill>
              </a:rPr>
              <a:t>Кушик</a:t>
            </a:r>
            <a:r>
              <a:rPr lang="ru-RU" sz="1600" dirty="0">
                <a:solidFill>
                  <a:srgbClr val="002060"/>
                </a:solidFill>
              </a:rPr>
              <a:t> Н.Г.)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9579" y="3861048"/>
            <a:ext cx="82809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Совместные образовательные программы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</a:p>
          <a:p>
            <a:pPr algn="ctr"/>
            <a:endParaRPr lang="ru-RU" dirty="0">
              <a:solidFill>
                <a:srgbClr val="002060"/>
              </a:solidFill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1600" dirty="0" err="1">
                <a:solidFill>
                  <a:srgbClr val="002060"/>
                </a:solidFill>
              </a:rPr>
              <a:t>бакалавриат</a:t>
            </a:r>
            <a:r>
              <a:rPr lang="ru-RU" sz="1600" dirty="0">
                <a:solidFill>
                  <a:srgbClr val="002060"/>
                </a:solidFill>
              </a:rPr>
              <a:t>, магистратура, аспирантура, дополнительное </a:t>
            </a:r>
            <a:r>
              <a:rPr lang="ru-RU" sz="1600" dirty="0" smtClean="0">
                <a:solidFill>
                  <a:srgbClr val="002060"/>
                </a:solidFill>
              </a:rPr>
              <a:t>образование;</a:t>
            </a:r>
            <a:endParaRPr lang="ru-RU" sz="1600" dirty="0">
              <a:solidFill>
                <a:srgbClr val="00206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>
                <a:solidFill>
                  <a:srgbClr val="002060"/>
                </a:solidFill>
              </a:rPr>
              <a:t>различные реализации (обучение с получением </a:t>
            </a:r>
            <a:r>
              <a:rPr lang="ru-RU" sz="1600" dirty="0">
                <a:solidFill>
                  <a:srgbClr val="002060"/>
                </a:solidFill>
              </a:rPr>
              <a:t>двух </a:t>
            </a:r>
            <a:r>
              <a:rPr lang="ru-RU" sz="1600" dirty="0">
                <a:solidFill>
                  <a:srgbClr val="002060"/>
                </a:solidFill>
              </a:rPr>
              <a:t>дипломов/сертификатов, защитой </a:t>
            </a:r>
            <a:r>
              <a:rPr lang="ru-RU" sz="1600" dirty="0">
                <a:solidFill>
                  <a:srgbClr val="002060"/>
                </a:solidFill>
              </a:rPr>
              <a:t>двух диссертаций, 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включенное обучение с заменой части учебного плана дисциплинами </a:t>
            </a:r>
            <a:r>
              <a:rPr lang="ru-RU" sz="1600" dirty="0">
                <a:solidFill>
                  <a:srgbClr val="002060"/>
                </a:solidFill>
              </a:rPr>
              <a:t>университета-партнера</a:t>
            </a:r>
            <a:r>
              <a:rPr lang="ru-RU" sz="1600" dirty="0" smtClean="0">
                <a:solidFill>
                  <a:srgbClr val="002060"/>
                </a:solidFill>
              </a:rPr>
              <a:t>);</a:t>
            </a:r>
            <a:endParaRPr lang="ru-RU" sz="1600" dirty="0">
              <a:solidFill>
                <a:srgbClr val="002060"/>
              </a:solidFill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</a:rPr>
              <a:t>-  </a:t>
            </a:r>
            <a:r>
              <a:rPr lang="ru-RU" sz="1600" dirty="0">
                <a:solidFill>
                  <a:srgbClr val="002060"/>
                </a:solidFill>
              </a:rPr>
              <a:t>востребованность у </a:t>
            </a:r>
            <a:r>
              <a:rPr lang="ru-RU" sz="1600" dirty="0" smtClean="0">
                <a:solidFill>
                  <a:srgbClr val="002060"/>
                </a:solidFill>
              </a:rPr>
              <a:t>партнеров.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18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54038" y="6437313"/>
            <a:ext cx="1295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D4CE4DB-7A85-4B9E-BCCF-121AC104F6B0}" type="slidenum">
              <a:rPr lang="ru-RU" smtClean="0"/>
              <a:pPr eaLnBrk="1" hangingPunct="1"/>
              <a:t>19</a:t>
            </a:fld>
            <a:endParaRPr lang="ru-RU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829816" y="1052736"/>
            <a:ext cx="7772400" cy="778098"/>
          </a:xfrm>
        </p:spPr>
        <p:txBody>
          <a:bodyPr/>
          <a:lstStyle/>
          <a:p>
            <a:pPr algn="ctr" eaLnBrk="1" hangingPunct="1"/>
            <a:r>
              <a:rPr lang="ru-RU" sz="2400" b="1" kern="1200" dirty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</a:rPr>
              <a:t>Регламент организации программ</a:t>
            </a:r>
            <a:endParaRPr lang="ru-RU" sz="2400" b="1" kern="1200" dirty="0">
              <a:solidFill>
                <a:srgbClr val="FF0000"/>
              </a:solidFill>
              <a:latin typeface="Verdana" pitchFamily="34" charset="0"/>
              <a:ea typeface="+mn-ea"/>
              <a:cs typeface="+mn-cs"/>
              <a:sym typeface="Symbol" pitchFamily="18" charset="2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4653136"/>
            <a:ext cx="7632848" cy="18002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AutoNum type="arabicParenR"/>
            </a:pPr>
            <a:r>
              <a:rPr lang="ru-RU" altLang="zh-CN" sz="1600" kern="1200" dirty="0">
                <a:solidFill>
                  <a:srgbClr val="002060"/>
                </a:solidFill>
                <a:latin typeface="Verdana" pitchFamily="34" charset="0"/>
              </a:rPr>
              <a:t>Соглашение о научно-техническом </a:t>
            </a:r>
            <a:r>
              <a:rPr lang="ru-RU" altLang="zh-CN" sz="1600" kern="1200" dirty="0" smtClean="0">
                <a:solidFill>
                  <a:srgbClr val="002060"/>
                </a:solidFill>
                <a:latin typeface="Verdana" pitchFamily="34" charset="0"/>
              </a:rPr>
              <a:t>сотрудничестве/рамочное </a:t>
            </a:r>
            <a:r>
              <a:rPr lang="ru-RU" altLang="zh-CN" sz="1600" kern="1200" dirty="0">
                <a:solidFill>
                  <a:srgbClr val="002060"/>
                </a:solidFill>
                <a:latin typeface="Verdana" pitchFamily="34" charset="0"/>
              </a:rPr>
              <a:t>соглашение между образовательными учреждениями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AutoNum type="arabicParenR"/>
            </a:pPr>
            <a:r>
              <a:rPr lang="ru-RU" altLang="zh-CN" sz="1600" kern="1200" dirty="0">
                <a:solidFill>
                  <a:srgbClr val="002060"/>
                </a:solidFill>
                <a:latin typeface="Verdana" pitchFamily="34" charset="0"/>
              </a:rPr>
              <a:t>Соглашение о реализации совместной образовательной </a:t>
            </a:r>
            <a:r>
              <a:rPr lang="ru-RU" altLang="zh-CN" sz="1600" kern="1200" dirty="0" smtClean="0">
                <a:solidFill>
                  <a:srgbClr val="002060"/>
                </a:solidFill>
                <a:latin typeface="Verdana" pitchFamily="34" charset="0"/>
              </a:rPr>
              <a:t>программы;</a:t>
            </a:r>
            <a:endParaRPr lang="ru-RU" altLang="zh-CN" sz="1600" kern="1200" dirty="0">
              <a:solidFill>
                <a:srgbClr val="002060"/>
              </a:solidFill>
              <a:latin typeface="Verdana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arenR"/>
            </a:pPr>
            <a:r>
              <a:rPr lang="ru-RU" altLang="zh-CN" sz="1600" kern="1200" dirty="0">
                <a:solidFill>
                  <a:srgbClr val="002060"/>
                </a:solidFill>
                <a:latin typeface="Verdana" pitchFamily="34" charset="0"/>
              </a:rPr>
              <a:t>Дополнительные соглашения к Соглашению </a:t>
            </a:r>
            <a:r>
              <a:rPr lang="ru-RU" altLang="zh-CN" sz="1600" kern="1200" dirty="0" smtClean="0">
                <a:solidFill>
                  <a:srgbClr val="002060"/>
                </a:solidFill>
                <a:latin typeface="Verdana" pitchFamily="34" charset="0"/>
              </a:rPr>
              <a:t>2.</a:t>
            </a:r>
            <a:endParaRPr lang="ru-RU" altLang="zh-CN" sz="1600" kern="1200" dirty="0">
              <a:solidFill>
                <a:srgbClr val="002060"/>
              </a:solidFill>
              <a:latin typeface="Verdana" pitchFamily="34" charset="0"/>
            </a:endParaRPr>
          </a:p>
        </p:txBody>
      </p:sp>
      <p:pic>
        <p:nvPicPr>
          <p:cNvPr id="5125" name="Picture 2" descr="univer_logo_NIU%20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1188"/>
            <a:ext cx="4041528" cy="2555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6011863" y="1897003"/>
            <a:ext cx="3024187" cy="2665412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7" name="TextBox 7"/>
          <p:cNvSpPr txBox="1">
            <a:spLocks noChangeArrowheads="1"/>
          </p:cNvSpPr>
          <p:nvPr/>
        </p:nvSpPr>
        <p:spPr bwMode="auto">
          <a:xfrm>
            <a:off x="6372225" y="2349500"/>
            <a:ext cx="266382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ru-RU" sz="4500" b="1">
                <a:solidFill>
                  <a:schemeClr val="tx2"/>
                </a:solidFill>
              </a:rPr>
              <a:t>Вуз-партнер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4774503" y="2780605"/>
            <a:ext cx="11525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283968" y="2780928"/>
            <a:ext cx="864096" cy="360040"/>
          </a:xfrm>
          <a:prstGeom prst="right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5148263" y="3213100"/>
            <a:ext cx="0" cy="1223963"/>
          </a:xfrm>
          <a:prstGeom prst="straightConnector1">
            <a:avLst/>
          </a:prstGeom>
          <a:ln w="3492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268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12474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Основные элементы </a:t>
            </a:r>
            <a:r>
              <a:rPr lang="ru-RU" sz="2400" b="1" dirty="0">
                <a:solidFill>
                  <a:srgbClr val="002060"/>
                </a:solidFill>
              </a:rPr>
              <a:t>целевой </a:t>
            </a:r>
            <a:r>
              <a:rPr lang="ru-RU" sz="2400" b="1" dirty="0" smtClean="0">
                <a:solidFill>
                  <a:srgbClr val="002060"/>
                </a:solidFill>
              </a:rPr>
              <a:t>модели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276872"/>
            <a:ext cx="835292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 </a:t>
            </a:r>
          </a:p>
          <a:p>
            <a:pPr>
              <a:lnSpc>
                <a:spcPct val="150000"/>
              </a:lnSpc>
            </a:pPr>
            <a:r>
              <a:rPr lang="ru-RU" sz="1600" b="1" dirty="0">
                <a:solidFill>
                  <a:srgbClr val="002060"/>
                </a:solidFill>
              </a:rPr>
              <a:t>10 тыс. </a:t>
            </a:r>
            <a:r>
              <a:rPr lang="ru-RU" sz="1600" dirty="0">
                <a:solidFill>
                  <a:srgbClr val="002060"/>
                </a:solidFill>
              </a:rPr>
              <a:t>студентов </a:t>
            </a:r>
            <a:r>
              <a:rPr lang="ru-RU" sz="1600" b="1" dirty="0">
                <a:solidFill>
                  <a:srgbClr val="002060"/>
                </a:solidFill>
              </a:rPr>
              <a:t>очного</a:t>
            </a:r>
            <a:r>
              <a:rPr lang="ru-RU" sz="1600" dirty="0">
                <a:solidFill>
                  <a:srgbClr val="002060"/>
                </a:solidFill>
              </a:rPr>
              <a:t> обучения, </a:t>
            </a:r>
            <a:r>
              <a:rPr lang="ru-RU" sz="1600" b="1" dirty="0">
                <a:solidFill>
                  <a:srgbClr val="002060"/>
                </a:solidFill>
              </a:rPr>
              <a:t>по всем программам </a:t>
            </a:r>
            <a:r>
              <a:rPr lang="ru-RU" sz="1600" dirty="0">
                <a:solidFill>
                  <a:srgbClr val="002060"/>
                </a:solidFill>
              </a:rPr>
              <a:t>– </a:t>
            </a:r>
            <a:r>
              <a:rPr lang="ru-RU" sz="1600" b="1" dirty="0">
                <a:solidFill>
                  <a:srgbClr val="002060"/>
                </a:solidFill>
              </a:rPr>
              <a:t>15-17 тыс</a:t>
            </a:r>
            <a:r>
              <a:rPr lang="ru-RU" sz="1600" b="1" dirty="0" smtClean="0">
                <a:solidFill>
                  <a:srgbClr val="002060"/>
                </a:solidFill>
              </a:rPr>
              <a:t>.</a:t>
            </a:r>
            <a:r>
              <a:rPr lang="ru-RU" sz="1600" dirty="0" smtClean="0">
                <a:solidFill>
                  <a:srgbClr val="002060"/>
                </a:solidFill>
              </a:rPr>
              <a:t>;</a:t>
            </a:r>
            <a:endParaRPr lang="ru-RU" sz="1600" b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600" b="1" dirty="0">
                <a:solidFill>
                  <a:srgbClr val="002060"/>
                </a:solidFill>
              </a:rPr>
              <a:t>25-40%</a:t>
            </a:r>
            <a:r>
              <a:rPr lang="ru-RU" sz="1600" dirty="0">
                <a:solidFill>
                  <a:srgbClr val="002060"/>
                </a:solidFill>
              </a:rPr>
              <a:t> магистрантов и </a:t>
            </a:r>
            <a:r>
              <a:rPr lang="ru-RU" sz="1600" dirty="0" smtClean="0">
                <a:solidFill>
                  <a:srgbClr val="002060"/>
                </a:solidFill>
              </a:rPr>
              <a:t>аспирантов;</a:t>
            </a:r>
            <a:endParaRPr lang="ru-RU" sz="1600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002060"/>
                </a:solidFill>
              </a:rPr>
              <a:t>Наличие </a:t>
            </a:r>
            <a:r>
              <a:rPr lang="ru-RU" sz="1600" b="1" dirty="0">
                <a:solidFill>
                  <a:srgbClr val="002060"/>
                </a:solidFill>
              </a:rPr>
              <a:t>всех видов</a:t>
            </a:r>
            <a:r>
              <a:rPr lang="ru-RU" sz="1600" dirty="0">
                <a:solidFill>
                  <a:srgbClr val="002060"/>
                </a:solidFill>
              </a:rPr>
              <a:t> образования (бак., маг., спец.,</a:t>
            </a:r>
            <a:r>
              <a:rPr lang="ru-RU" sz="1600" dirty="0" err="1">
                <a:solidFill>
                  <a:srgbClr val="002060"/>
                </a:solidFill>
              </a:rPr>
              <a:t>асп</a:t>
            </a:r>
            <a:r>
              <a:rPr lang="ru-RU" sz="1600" dirty="0">
                <a:solidFill>
                  <a:srgbClr val="002060"/>
                </a:solidFill>
              </a:rPr>
              <a:t>., </a:t>
            </a:r>
            <a:r>
              <a:rPr lang="ru-RU" sz="1600" dirty="0" err="1">
                <a:solidFill>
                  <a:srgbClr val="002060"/>
                </a:solidFill>
              </a:rPr>
              <a:t>докт</a:t>
            </a:r>
            <a:r>
              <a:rPr lang="ru-RU" sz="1600" dirty="0">
                <a:solidFill>
                  <a:srgbClr val="002060"/>
                </a:solidFill>
              </a:rPr>
              <a:t>., ДПО</a:t>
            </a:r>
            <a:r>
              <a:rPr lang="ru-RU" sz="1600" dirty="0" smtClean="0">
                <a:solidFill>
                  <a:srgbClr val="002060"/>
                </a:solidFill>
              </a:rPr>
              <a:t>);</a:t>
            </a:r>
            <a:endParaRPr lang="ru-RU" sz="1600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002060"/>
                </a:solidFill>
              </a:rPr>
              <a:t>Наличие широкого спектра направлений подготовки, </a:t>
            </a:r>
            <a:r>
              <a:rPr lang="ru-RU" sz="1600" b="1" dirty="0">
                <a:solidFill>
                  <a:srgbClr val="002060"/>
                </a:solidFill>
              </a:rPr>
              <a:t>фундаментальной подготовки</a:t>
            </a:r>
            <a:r>
              <a:rPr lang="ru-RU" sz="1600" dirty="0">
                <a:solidFill>
                  <a:srgbClr val="002060"/>
                </a:solidFill>
              </a:rPr>
              <a:t> (классический университет</a:t>
            </a:r>
            <a:r>
              <a:rPr lang="ru-RU" sz="1600" dirty="0" smtClean="0">
                <a:solidFill>
                  <a:srgbClr val="002060"/>
                </a:solidFill>
              </a:rPr>
              <a:t>);</a:t>
            </a:r>
            <a:endParaRPr lang="ru-RU" sz="1600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002060"/>
                </a:solidFill>
              </a:rPr>
              <a:t>Построение образовательного процесса на </a:t>
            </a:r>
            <a:r>
              <a:rPr lang="ru-RU" sz="1600" b="1" dirty="0">
                <a:solidFill>
                  <a:srgbClr val="002060"/>
                </a:solidFill>
              </a:rPr>
              <a:t>научных исследованиях</a:t>
            </a:r>
            <a:r>
              <a:rPr lang="ru-RU" sz="1600" dirty="0">
                <a:solidFill>
                  <a:srgbClr val="002060"/>
                </a:solidFill>
              </a:rPr>
              <a:t> и </a:t>
            </a:r>
            <a:r>
              <a:rPr lang="ru-RU" sz="1600" b="1" dirty="0">
                <a:solidFill>
                  <a:srgbClr val="002060"/>
                </a:solidFill>
              </a:rPr>
              <a:t>инновациях</a:t>
            </a:r>
            <a:r>
              <a:rPr lang="ru-RU" sz="1600" dirty="0">
                <a:solidFill>
                  <a:srgbClr val="002060"/>
                </a:solidFill>
              </a:rPr>
              <a:t> (исследовательский университет</a:t>
            </a:r>
            <a:r>
              <a:rPr lang="ru-RU" sz="1600" dirty="0" smtClean="0">
                <a:solidFill>
                  <a:srgbClr val="002060"/>
                </a:solidFill>
              </a:rPr>
              <a:t>).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26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54038" y="6437313"/>
            <a:ext cx="1295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03234A6-ACA7-4138-B7E6-ABBEC3C6E54F}" type="slidenum">
              <a:rPr lang="ru-RU" smtClean="0"/>
              <a:pPr eaLnBrk="1" hangingPunct="1"/>
              <a:t>20</a:t>
            </a:fld>
            <a:endParaRPr lang="ru-RU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980728"/>
            <a:ext cx="7772400" cy="504056"/>
          </a:xfrm>
        </p:spPr>
        <p:txBody>
          <a:bodyPr/>
          <a:lstStyle/>
          <a:p>
            <a:pPr algn="ctr" eaLnBrk="1" hangingPunct="1"/>
            <a:r>
              <a:rPr lang="ru-RU" sz="2400" b="1" kern="1200" dirty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</a:rPr>
              <a:t>Результаты 2014 года</a:t>
            </a:r>
            <a:endParaRPr lang="ru-RU" sz="2400" b="1" kern="1200" dirty="0">
              <a:solidFill>
                <a:srgbClr val="FF0000"/>
              </a:solidFill>
              <a:latin typeface="Verdana" pitchFamily="34" charset="0"/>
              <a:ea typeface="+mn-ea"/>
              <a:cs typeface="+mn-cs"/>
              <a:sym typeface="Symbol" pitchFamily="18" charset="2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00808"/>
            <a:ext cx="7992888" cy="4796432"/>
          </a:xfrm>
        </p:spPr>
        <p:txBody>
          <a:bodyPr/>
          <a:lstStyle/>
          <a:p>
            <a:pPr marL="0"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ru-RU" altLang="zh-CN" sz="1600" b="1" kern="1200" dirty="0">
                <a:solidFill>
                  <a:schemeClr val="tx2"/>
                </a:solidFill>
              </a:rPr>
              <a:t>В </a:t>
            </a:r>
            <a:r>
              <a:rPr lang="ru-RU" altLang="zh-CN" sz="1600" b="1" kern="1200" dirty="0" smtClean="0">
                <a:solidFill>
                  <a:schemeClr val="tx2"/>
                </a:solidFill>
              </a:rPr>
              <a:t>заключительном </a:t>
            </a:r>
            <a:r>
              <a:rPr lang="ru-RU" altLang="zh-CN" sz="1600" b="1" kern="1200" dirty="0">
                <a:solidFill>
                  <a:schemeClr val="tx2"/>
                </a:solidFill>
              </a:rPr>
              <a:t>отчете 2014 года будут </a:t>
            </a:r>
            <a:r>
              <a:rPr lang="ru-RU" altLang="zh-CN" sz="1600" b="1" kern="1200" dirty="0" smtClean="0">
                <a:solidFill>
                  <a:schemeClr val="tx2"/>
                </a:solidFill>
              </a:rPr>
              <a:t>учтены </a:t>
            </a:r>
            <a:r>
              <a:rPr lang="ru-RU" sz="1600" b="1" kern="1200" dirty="0" smtClean="0">
                <a:solidFill>
                  <a:schemeClr val="tx2"/>
                </a:solidFill>
              </a:rPr>
              <a:t>Программы, результатом которых являются два диплома </a:t>
            </a:r>
          </a:p>
          <a:p>
            <a:pPr algn="just">
              <a:buFont typeface="Arial" pitchFamily="34" charset="0"/>
              <a:buChar char="•"/>
            </a:pPr>
            <a:r>
              <a:rPr lang="en-US" sz="1600" kern="1200" dirty="0" smtClean="0">
                <a:solidFill>
                  <a:srgbClr val="002060"/>
                </a:solidFill>
                <a:latin typeface="Verdana" pitchFamily="34" charset="0"/>
              </a:rPr>
              <a:t>c </a:t>
            </a: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Национальной консерваторией искусств и </a:t>
            </a:r>
            <a:r>
              <a:rPr lang="ru-RU" sz="1600" kern="1200" dirty="0" smtClean="0">
                <a:solidFill>
                  <a:srgbClr val="002060"/>
                </a:solidFill>
                <a:latin typeface="Verdana" pitchFamily="34" charset="0"/>
              </a:rPr>
              <a:t>ремесел (Франция);</a:t>
            </a:r>
            <a:endParaRPr lang="en-US" sz="1600" kern="1200" dirty="0">
              <a:solidFill>
                <a:srgbClr val="002060"/>
              </a:solidFill>
              <a:latin typeface="Verdana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1600" kern="1200" dirty="0">
                <a:solidFill>
                  <a:srgbClr val="002060"/>
                </a:solidFill>
                <a:latin typeface="Verdana" pitchFamily="34" charset="0"/>
              </a:rPr>
              <a:t>c </a:t>
            </a: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Университетом Лилль 1 Наука и Технология (Франция</a:t>
            </a:r>
            <a:r>
              <a:rPr lang="ru-RU" sz="1600" kern="1200" dirty="0" smtClean="0">
                <a:solidFill>
                  <a:srgbClr val="002060"/>
                </a:solidFill>
                <a:latin typeface="Verdana" pitchFamily="34" charset="0"/>
              </a:rPr>
              <a:t>);</a:t>
            </a:r>
            <a:endParaRPr lang="en-US" sz="1600" kern="1200" dirty="0">
              <a:solidFill>
                <a:srgbClr val="002060"/>
              </a:solidFill>
              <a:latin typeface="Verdana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1600" kern="1200" dirty="0">
                <a:solidFill>
                  <a:srgbClr val="002060"/>
                </a:solidFill>
                <a:latin typeface="Verdana" pitchFamily="34" charset="0"/>
              </a:rPr>
              <a:t>c </a:t>
            </a:r>
            <a:r>
              <a:rPr lang="uk-UA" sz="1600" kern="1200" dirty="0" err="1">
                <a:solidFill>
                  <a:srgbClr val="002060"/>
                </a:solidFill>
                <a:latin typeface="Verdana" pitchFamily="34" charset="0"/>
              </a:rPr>
              <a:t>Университетом</a:t>
            </a:r>
            <a:r>
              <a:rPr lang="uk-UA" sz="1600" kern="1200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uk-UA" sz="1600" kern="1200" dirty="0" err="1">
                <a:solidFill>
                  <a:srgbClr val="002060"/>
                </a:solidFill>
                <a:latin typeface="Verdana" pitchFamily="34" charset="0"/>
              </a:rPr>
              <a:t>Маастрихта</a:t>
            </a:r>
            <a:r>
              <a:rPr lang="uk-UA" sz="1600" kern="1200" dirty="0">
                <a:solidFill>
                  <a:srgbClr val="002060"/>
                </a:solidFill>
                <a:latin typeface="Verdana" pitchFamily="34" charset="0"/>
              </a:rPr>
              <a:t> (</a:t>
            </a:r>
            <a:r>
              <a:rPr lang="uk-UA" sz="1600" kern="1200" dirty="0" err="1">
                <a:solidFill>
                  <a:srgbClr val="002060"/>
                </a:solidFill>
                <a:latin typeface="Verdana" pitchFamily="34" charset="0"/>
              </a:rPr>
              <a:t>Нидерланды</a:t>
            </a:r>
            <a:r>
              <a:rPr lang="uk-UA" sz="1600" kern="1200" dirty="0" smtClean="0">
                <a:solidFill>
                  <a:srgbClr val="002060"/>
                </a:solidFill>
                <a:latin typeface="Verdana" pitchFamily="34" charset="0"/>
              </a:rPr>
              <a:t>);</a:t>
            </a:r>
            <a:endParaRPr lang="uk-UA" sz="1600" kern="1200" dirty="0">
              <a:solidFill>
                <a:srgbClr val="002060"/>
              </a:solidFill>
              <a:latin typeface="Verdana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1600" kern="1200" dirty="0">
                <a:solidFill>
                  <a:srgbClr val="002060"/>
                </a:solidFill>
                <a:latin typeface="Verdana" pitchFamily="34" charset="0"/>
              </a:rPr>
              <a:t>c </a:t>
            </a: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Павлодарским государственным университетом (Казахстан</a:t>
            </a:r>
            <a:r>
              <a:rPr lang="ru-RU" sz="1600" kern="1200" dirty="0" smtClean="0">
                <a:solidFill>
                  <a:srgbClr val="002060"/>
                </a:solidFill>
                <a:latin typeface="Verdana" pitchFamily="34" charset="0"/>
              </a:rPr>
              <a:t>);</a:t>
            </a:r>
            <a:endParaRPr lang="ru-RU" sz="1600" kern="1200" dirty="0">
              <a:solidFill>
                <a:srgbClr val="002060"/>
              </a:solidFill>
              <a:latin typeface="Verdana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1600" kern="1200" dirty="0">
                <a:solidFill>
                  <a:srgbClr val="002060"/>
                </a:solidFill>
                <a:latin typeface="Verdana" pitchFamily="34" charset="0"/>
              </a:rPr>
              <a:t>c </a:t>
            </a: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Университетом </a:t>
            </a:r>
            <a:r>
              <a:rPr lang="ru-RU" sz="1600" kern="1200" dirty="0" err="1">
                <a:solidFill>
                  <a:srgbClr val="002060"/>
                </a:solidFill>
                <a:latin typeface="Verdana" pitchFamily="34" charset="0"/>
              </a:rPr>
              <a:t>Коимбры</a:t>
            </a: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 (Португалия</a:t>
            </a:r>
            <a:r>
              <a:rPr lang="ru-RU" sz="1600" kern="1200" dirty="0" smtClean="0">
                <a:solidFill>
                  <a:srgbClr val="002060"/>
                </a:solidFill>
                <a:latin typeface="Verdana" pitchFamily="34" charset="0"/>
              </a:rPr>
              <a:t>).</a:t>
            </a:r>
          </a:p>
          <a:p>
            <a:pPr algn="just">
              <a:buFontTx/>
              <a:buChar char="-"/>
            </a:pPr>
            <a:endParaRPr lang="uk-UA" sz="1600" kern="1200" dirty="0">
              <a:solidFill>
                <a:srgbClr val="002060"/>
              </a:solidFill>
              <a:latin typeface="Verdana" pitchFamily="34" charset="0"/>
            </a:endParaRPr>
          </a:p>
          <a:p>
            <a:pPr algn="just">
              <a:spcAft>
                <a:spcPts val="600"/>
              </a:spcAft>
              <a:buNone/>
            </a:pPr>
            <a:r>
              <a:rPr lang="ru-RU" sz="1600" b="1" kern="1200" dirty="0">
                <a:solidFill>
                  <a:schemeClr val="tx2"/>
                </a:solidFill>
              </a:rPr>
              <a:t>Программы включенного обучения </a:t>
            </a:r>
            <a:r>
              <a:rPr lang="en-US" sz="1600" b="1" kern="1200" dirty="0" smtClean="0">
                <a:solidFill>
                  <a:schemeClr val="tx2"/>
                </a:solidFill>
              </a:rPr>
              <a:t>c</a:t>
            </a:r>
            <a:endParaRPr lang="ru-RU" sz="1600" b="1" kern="1200" dirty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1600" kern="1200" dirty="0">
                <a:solidFill>
                  <a:srgbClr val="002060"/>
                </a:solidFill>
                <a:latin typeface="Verdana" pitchFamily="34" charset="0"/>
              </a:rPr>
              <a:t>c </a:t>
            </a: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Университетом </a:t>
            </a:r>
            <a:r>
              <a:rPr lang="ru-RU" sz="1600" kern="1200" dirty="0" err="1">
                <a:solidFill>
                  <a:srgbClr val="002060"/>
                </a:solidFill>
                <a:latin typeface="Verdana" pitchFamily="34" charset="0"/>
              </a:rPr>
              <a:t>Масарика</a:t>
            </a: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 (Чехия)</a:t>
            </a:r>
            <a:endParaRPr lang="en-US" sz="1600" kern="1200" dirty="0">
              <a:solidFill>
                <a:srgbClr val="002060"/>
              </a:solidFill>
              <a:latin typeface="Verdana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1600" kern="1200" dirty="0">
                <a:solidFill>
                  <a:srgbClr val="002060"/>
                </a:solidFill>
                <a:latin typeface="Verdana" pitchFamily="34" charset="0"/>
              </a:rPr>
              <a:t>c </a:t>
            </a: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Университетом Вероны (Италия)</a:t>
            </a:r>
            <a:endParaRPr lang="en-US" sz="1600" kern="1200" dirty="0">
              <a:solidFill>
                <a:srgbClr val="002060"/>
              </a:solidFill>
              <a:latin typeface="Verdana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1600" kern="1200" dirty="0">
                <a:solidFill>
                  <a:srgbClr val="002060"/>
                </a:solidFill>
                <a:latin typeface="Verdana" pitchFamily="34" charset="0"/>
              </a:rPr>
              <a:t>c </a:t>
            </a:r>
            <a:r>
              <a:rPr lang="uk-UA" sz="1600" kern="1200" dirty="0" err="1">
                <a:solidFill>
                  <a:srgbClr val="002060"/>
                </a:solidFill>
                <a:latin typeface="Verdana" pitchFamily="34" charset="0"/>
              </a:rPr>
              <a:t>Балтийской</a:t>
            </a:r>
            <a:r>
              <a:rPr lang="uk-UA" sz="1600" kern="1200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uk-UA" sz="1600" kern="1200" dirty="0" err="1">
                <a:solidFill>
                  <a:srgbClr val="002060"/>
                </a:solidFill>
                <a:latin typeface="Verdana" pitchFamily="34" charset="0"/>
              </a:rPr>
              <a:t>международной</a:t>
            </a:r>
            <a:r>
              <a:rPr lang="uk-UA" sz="1600" kern="1200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uk-UA" sz="1600" kern="1200" dirty="0" err="1">
                <a:solidFill>
                  <a:srgbClr val="002060"/>
                </a:solidFill>
                <a:latin typeface="Verdana" pitchFamily="34" charset="0"/>
              </a:rPr>
              <a:t>академией</a:t>
            </a:r>
            <a:r>
              <a:rPr lang="uk-UA" sz="1600" kern="1200" dirty="0">
                <a:solidFill>
                  <a:srgbClr val="002060"/>
                </a:solidFill>
                <a:latin typeface="Verdana" pitchFamily="34" charset="0"/>
              </a:rPr>
              <a:t> (</a:t>
            </a:r>
            <a:r>
              <a:rPr lang="uk-UA" sz="1600" kern="1200" dirty="0" err="1">
                <a:solidFill>
                  <a:srgbClr val="002060"/>
                </a:solidFill>
                <a:latin typeface="Verdana" pitchFamily="34" charset="0"/>
              </a:rPr>
              <a:t>Латвия</a:t>
            </a:r>
            <a:r>
              <a:rPr lang="uk-UA" sz="1600" kern="1200" dirty="0" smtClean="0">
                <a:solidFill>
                  <a:srgbClr val="002060"/>
                </a:solidFill>
                <a:latin typeface="Verdana" pitchFamily="34" charset="0"/>
              </a:rPr>
              <a:t>)</a:t>
            </a:r>
          </a:p>
          <a:p>
            <a:pPr algn="just">
              <a:buFontTx/>
              <a:buChar char="-"/>
            </a:pPr>
            <a:endParaRPr lang="en-US" sz="1600" kern="1200" dirty="0">
              <a:solidFill>
                <a:srgbClr val="002060"/>
              </a:solidFill>
              <a:latin typeface="Verdana" pitchFamily="34" charset="0"/>
            </a:endParaRPr>
          </a:p>
          <a:p>
            <a:pPr algn="just">
              <a:buNone/>
            </a:pPr>
            <a:r>
              <a:rPr lang="ru-RU" sz="1600" b="1" kern="1200" dirty="0">
                <a:solidFill>
                  <a:schemeClr val="tx2"/>
                </a:solidFill>
              </a:rPr>
              <a:t>Совместная </a:t>
            </a:r>
            <a:r>
              <a:rPr lang="en-US" sz="1600" b="1" kern="1200" dirty="0">
                <a:solidFill>
                  <a:schemeClr val="tx2"/>
                </a:solidFill>
              </a:rPr>
              <a:t>PhD </a:t>
            </a:r>
            <a:r>
              <a:rPr lang="ru-RU" sz="1600" b="1" kern="1200" dirty="0">
                <a:solidFill>
                  <a:schemeClr val="tx2"/>
                </a:solidFill>
              </a:rPr>
              <a:t>программа с Университетом Лион 2 Люмьер  </a:t>
            </a:r>
            <a:endParaRPr lang="uk-UA" sz="1600" b="1" kern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59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54038" y="6437313"/>
            <a:ext cx="1295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79C719F-3302-4BC1-A33D-479B3B38BB62}" type="slidenum">
              <a:rPr lang="ru-RU" smtClean="0"/>
              <a:pPr eaLnBrk="1" hangingPunct="1"/>
              <a:t>21</a:t>
            </a:fld>
            <a:endParaRPr lang="ru-RU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908720"/>
            <a:ext cx="7772400" cy="706090"/>
          </a:xfrm>
        </p:spPr>
        <p:txBody>
          <a:bodyPr/>
          <a:lstStyle/>
          <a:p>
            <a:pPr algn="ctr" eaLnBrk="1" hangingPunct="1"/>
            <a:r>
              <a:rPr lang="ru-RU" sz="2400" b="1" kern="1200" dirty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</a:rPr>
              <a:t>Результаты 2014 года (2)</a:t>
            </a:r>
            <a:endParaRPr lang="ru-RU" sz="2400" b="1" kern="1200" dirty="0">
              <a:solidFill>
                <a:srgbClr val="FF0000"/>
              </a:solidFill>
              <a:latin typeface="Verdana" pitchFamily="34" charset="0"/>
              <a:ea typeface="+mn-ea"/>
              <a:cs typeface="+mn-cs"/>
              <a:sym typeface="Symbol" pitchFamily="18" charset="2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557338"/>
            <a:ext cx="8280920" cy="3743870"/>
          </a:xfrm>
        </p:spPr>
        <p:txBody>
          <a:bodyPr/>
          <a:lstStyle/>
          <a:p>
            <a:pPr marL="0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ru-RU" altLang="zh-CN" sz="1600" b="1" kern="1200" dirty="0">
                <a:solidFill>
                  <a:schemeClr val="tx2"/>
                </a:solidFill>
              </a:rPr>
              <a:t>Для организации и сопровождения совместных международных </a:t>
            </a:r>
            <a:r>
              <a:rPr lang="ru-RU" altLang="zh-CN" sz="1600" b="1" kern="1200" dirty="0">
                <a:solidFill>
                  <a:schemeClr val="tx2"/>
                </a:solidFill>
              </a:rPr>
              <a:t>образовательных программ</a:t>
            </a:r>
            <a:endParaRPr lang="ru-RU" sz="1600" b="1" kern="1200" dirty="0">
              <a:solidFill>
                <a:schemeClr val="tx2"/>
              </a:solidFill>
              <a:sym typeface="Symbol" pitchFamily="18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Создан Центр совместных международных образовательных </a:t>
            </a:r>
            <a:r>
              <a:rPr lang="ru-RU" sz="1600" kern="1200" dirty="0" smtClean="0">
                <a:solidFill>
                  <a:srgbClr val="002060"/>
                </a:solidFill>
                <a:latin typeface="Verdana" pitchFamily="34" charset="0"/>
              </a:rPr>
              <a:t>программ;</a:t>
            </a:r>
            <a:endParaRPr lang="ru-RU" sz="1600" kern="1200" dirty="0">
              <a:solidFill>
                <a:srgbClr val="002060"/>
              </a:solidFill>
              <a:latin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Разработана нормативно-правовая база, регламентирующая работу </a:t>
            </a:r>
            <a:r>
              <a:rPr lang="ru-RU" sz="1600" kern="1200" dirty="0" smtClean="0">
                <a:solidFill>
                  <a:srgbClr val="002060"/>
                </a:solidFill>
                <a:latin typeface="Verdana" pitchFamily="34" charset="0"/>
              </a:rPr>
              <a:t>Центра;</a:t>
            </a:r>
            <a:endParaRPr lang="en-US" sz="1600" kern="1200" dirty="0">
              <a:solidFill>
                <a:srgbClr val="002060"/>
              </a:solidFill>
              <a:latin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Разработаны проекты и примеры Соглашений об организации и реализации программ на различных уровнях (на русском и английском языках</a:t>
            </a:r>
            <a:r>
              <a:rPr lang="ru-RU" sz="1600" kern="1200" dirty="0" smtClean="0">
                <a:solidFill>
                  <a:srgbClr val="002060"/>
                </a:solidFill>
                <a:latin typeface="Verdana" pitchFamily="34" charset="0"/>
              </a:rPr>
              <a:t>);</a:t>
            </a:r>
            <a:endParaRPr lang="en-US" sz="1600" kern="1200" dirty="0">
              <a:solidFill>
                <a:srgbClr val="002060"/>
              </a:solidFill>
              <a:latin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uk-UA" sz="1600" kern="1200" dirty="0" err="1">
                <a:solidFill>
                  <a:srgbClr val="002060"/>
                </a:solidFill>
                <a:latin typeface="Verdana" pitchFamily="34" charset="0"/>
              </a:rPr>
              <a:t>Разработан</a:t>
            </a:r>
            <a:r>
              <a:rPr lang="uk-UA" sz="1600" kern="1200" dirty="0">
                <a:solidFill>
                  <a:srgbClr val="002060"/>
                </a:solidFill>
                <a:latin typeface="Verdana" pitchFamily="34" charset="0"/>
              </a:rPr>
              <a:t> комплект </a:t>
            </a:r>
            <a:r>
              <a:rPr lang="uk-UA" sz="1600" kern="1200" dirty="0" err="1">
                <a:solidFill>
                  <a:srgbClr val="002060"/>
                </a:solidFill>
                <a:latin typeface="Verdana" pitchFamily="34" charset="0"/>
              </a:rPr>
              <a:t>документов</a:t>
            </a:r>
            <a:r>
              <a:rPr lang="uk-UA" sz="1600" kern="1200" dirty="0">
                <a:solidFill>
                  <a:srgbClr val="002060"/>
                </a:solidFill>
                <a:latin typeface="Verdana" pitchFamily="34" charset="0"/>
              </a:rPr>
              <a:t> по </a:t>
            </a:r>
            <a:r>
              <a:rPr lang="uk-UA" altLang="en-US" sz="1600" kern="1200" dirty="0">
                <a:solidFill>
                  <a:srgbClr val="002060"/>
                </a:solidFill>
                <a:latin typeface="Verdana" pitchFamily="34" charset="0"/>
              </a:rPr>
              <a:t>“</a:t>
            </a:r>
            <a:r>
              <a:rPr lang="uk-UA" sz="1600" kern="1200" dirty="0" err="1">
                <a:solidFill>
                  <a:srgbClr val="002060"/>
                </a:solidFill>
                <a:latin typeface="Verdana" pitchFamily="34" charset="0"/>
              </a:rPr>
              <a:t>входящей</a:t>
            </a:r>
            <a:r>
              <a:rPr lang="uk-UA" altLang="en-US" sz="1600" kern="1200" dirty="0">
                <a:solidFill>
                  <a:srgbClr val="002060"/>
                </a:solidFill>
                <a:latin typeface="Verdana" pitchFamily="34" charset="0"/>
              </a:rPr>
              <a:t>”</a:t>
            </a:r>
            <a:r>
              <a:rPr lang="uk-UA" sz="1600" kern="1200" dirty="0">
                <a:solidFill>
                  <a:srgbClr val="002060"/>
                </a:solidFill>
                <a:latin typeface="Verdana" pitchFamily="34" charset="0"/>
              </a:rPr>
              <a:t> и </a:t>
            </a:r>
            <a:r>
              <a:rPr lang="uk-UA" altLang="en-US" sz="1600" kern="1200" dirty="0">
                <a:solidFill>
                  <a:srgbClr val="002060"/>
                </a:solidFill>
                <a:latin typeface="Verdana" pitchFamily="34" charset="0"/>
              </a:rPr>
              <a:t>“</a:t>
            </a:r>
            <a:r>
              <a:rPr lang="uk-UA" sz="1600" kern="1200" dirty="0" err="1">
                <a:solidFill>
                  <a:srgbClr val="002060"/>
                </a:solidFill>
                <a:latin typeface="Verdana" pitchFamily="34" charset="0"/>
              </a:rPr>
              <a:t>исходящей</a:t>
            </a:r>
            <a:r>
              <a:rPr lang="uk-UA" altLang="en-US" sz="1600" kern="1200" dirty="0">
                <a:solidFill>
                  <a:srgbClr val="002060"/>
                </a:solidFill>
                <a:latin typeface="Verdana" pitchFamily="34" charset="0"/>
              </a:rPr>
              <a:t>”</a:t>
            </a:r>
            <a:r>
              <a:rPr lang="uk-UA" sz="1600" kern="1200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uk-UA" sz="1600" kern="1200" dirty="0" err="1">
                <a:solidFill>
                  <a:srgbClr val="002060"/>
                </a:solidFill>
                <a:latin typeface="Verdana" pitchFamily="34" charset="0"/>
              </a:rPr>
              <a:t>мобильности</a:t>
            </a:r>
            <a:r>
              <a:rPr lang="uk-UA" sz="1600" kern="1200" dirty="0">
                <a:solidFill>
                  <a:srgbClr val="002060"/>
                </a:solidFill>
                <a:latin typeface="Verdana" pitchFamily="34" charset="0"/>
              </a:rPr>
              <a:t> в рамках </a:t>
            </a:r>
            <a:r>
              <a:rPr lang="uk-UA" sz="1600" kern="1200" dirty="0" err="1" smtClean="0">
                <a:solidFill>
                  <a:srgbClr val="002060"/>
                </a:solidFill>
                <a:latin typeface="Verdana" pitchFamily="34" charset="0"/>
              </a:rPr>
              <a:t>совместных</a:t>
            </a:r>
            <a:r>
              <a:rPr lang="uk-UA" sz="1600" kern="1200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uk-UA" sz="1600" kern="1200" dirty="0" err="1">
                <a:solidFill>
                  <a:srgbClr val="002060"/>
                </a:solidFill>
                <a:latin typeface="Verdana" pitchFamily="34" charset="0"/>
              </a:rPr>
              <a:t>международных</a:t>
            </a:r>
            <a:r>
              <a:rPr lang="uk-UA" sz="1600" kern="1200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uk-UA" sz="1600" kern="1200" dirty="0" err="1">
                <a:solidFill>
                  <a:srgbClr val="002060"/>
                </a:solidFill>
                <a:latin typeface="Verdana" pitchFamily="34" charset="0"/>
              </a:rPr>
              <a:t>образовательных</a:t>
            </a:r>
            <a:r>
              <a:rPr lang="uk-UA" sz="1600" kern="1200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uk-UA" sz="1600" kern="1200" dirty="0" err="1" smtClean="0">
                <a:solidFill>
                  <a:srgbClr val="002060"/>
                </a:solidFill>
                <a:latin typeface="Verdana" pitchFamily="34" charset="0"/>
              </a:rPr>
              <a:t>программ</a:t>
            </a:r>
            <a:r>
              <a:rPr lang="uk-UA" sz="1600" kern="1200" dirty="0" smtClean="0">
                <a:solidFill>
                  <a:srgbClr val="002060"/>
                </a:solidFill>
                <a:latin typeface="Verdana" pitchFamily="34" charset="0"/>
              </a:rPr>
              <a:t>.</a:t>
            </a:r>
            <a:endParaRPr lang="uk-UA" sz="1600" kern="1200" dirty="0">
              <a:solidFill>
                <a:srgbClr val="002060"/>
              </a:solidFill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uk-UA" sz="3500" b="1" dirty="0" smtClean="0">
                <a:ea typeface="ＭＳ Ｐゴシック" pitchFamily="34" charset="-128"/>
              </a:rPr>
              <a:t>Заявлено: 3</a:t>
            </a:r>
            <a:r>
              <a:rPr lang="uk-UA" sz="2200" dirty="0" smtClean="0">
                <a:ea typeface="ＭＳ Ｐゴシック" pitchFamily="34" charset="-128"/>
              </a:rPr>
              <a:t> 	</a:t>
            </a:r>
            <a:r>
              <a:rPr lang="uk-UA" sz="2200" dirty="0" smtClean="0">
                <a:ea typeface="ＭＳ Ｐゴシック" pitchFamily="34" charset="-128"/>
              </a:rPr>
              <a:t>        </a:t>
            </a:r>
            <a:r>
              <a:rPr lang="uk-UA" sz="3500" b="1" dirty="0" err="1" smtClean="0">
                <a:ea typeface="ＭＳ Ｐゴシック" pitchFamily="34" charset="-128"/>
              </a:rPr>
              <a:t>Выполнено</a:t>
            </a:r>
            <a:r>
              <a:rPr lang="uk-UA" sz="3500" b="1" dirty="0" smtClean="0">
                <a:ea typeface="ＭＳ Ｐゴシック" pitchFamily="34" charset="-128"/>
              </a:rPr>
              <a:t>: 9</a:t>
            </a:r>
            <a:r>
              <a:rPr lang="uk-UA" sz="2200" dirty="0" smtClean="0">
                <a:ea typeface="ＭＳ Ｐゴシック" pitchFamily="34" charset="-128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uk-UA" sz="2200" dirty="0" smtClean="0">
              <a:ea typeface="ＭＳ Ｐゴシック" pitchFamily="34" charset="-128"/>
            </a:endParaRPr>
          </a:p>
        </p:txBody>
      </p:sp>
      <p:sp>
        <p:nvSpPr>
          <p:cNvPr id="5" name="Стрелка вправо 7"/>
          <p:cNvSpPr/>
          <p:nvPr/>
        </p:nvSpPr>
        <p:spPr>
          <a:xfrm>
            <a:off x="3779912" y="4797152"/>
            <a:ext cx="1368425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45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54038" y="6437313"/>
            <a:ext cx="1295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39D875B-667C-4160-A2F5-BB43D983655B}" type="slidenum">
              <a:rPr lang="ru-RU" smtClean="0"/>
              <a:pPr eaLnBrk="1" hangingPunct="1"/>
              <a:t>22</a:t>
            </a:fld>
            <a:endParaRPr lang="ru-RU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908720"/>
            <a:ext cx="7772400" cy="562074"/>
          </a:xfrm>
        </p:spPr>
        <p:txBody>
          <a:bodyPr/>
          <a:lstStyle/>
          <a:p>
            <a:pPr algn="ctr" eaLnBrk="1" hangingPunct="1"/>
            <a:r>
              <a:rPr lang="ru-RU" sz="2400" b="1" kern="1200" dirty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Symbol" pitchFamily="18" charset="2"/>
              </a:rPr>
              <a:t>Какие программы внедрять?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00808"/>
            <a:ext cx="8065145" cy="3816424"/>
          </a:xfrm>
        </p:spPr>
        <p:txBody>
          <a:bodyPr/>
          <a:lstStyle/>
          <a:p>
            <a:pPr marL="0" indent="0" eaLnBrk="1" hangingPunct="1">
              <a:spcAft>
                <a:spcPts val="600"/>
              </a:spcAft>
              <a:buClr>
                <a:srgbClr val="336666"/>
              </a:buClr>
              <a:buFont typeface="Wingdings" pitchFamily="2" charset="2"/>
              <a:buNone/>
            </a:pPr>
            <a:r>
              <a:rPr lang="ru-RU" altLang="zh-CN" sz="1600" b="1" kern="1200" dirty="0">
                <a:solidFill>
                  <a:schemeClr val="tx2"/>
                </a:solidFill>
              </a:rPr>
              <a:t>Опыт 2014 года показал, что</a:t>
            </a:r>
            <a:r>
              <a:rPr lang="en-US" altLang="zh-CN" sz="1600" b="1" kern="1200" dirty="0">
                <a:solidFill>
                  <a:schemeClr val="tx2"/>
                </a:solidFill>
              </a:rPr>
              <a:t> </a:t>
            </a:r>
            <a:r>
              <a:rPr lang="ru-RU" altLang="zh-CN" sz="1600" b="1" kern="1200" dirty="0">
                <a:solidFill>
                  <a:schemeClr val="tx2"/>
                </a:solidFill>
              </a:rPr>
              <a:t>необходимо </a:t>
            </a:r>
            <a:r>
              <a:rPr lang="ru-RU" altLang="zh-CN" sz="1600" b="1" kern="1200" dirty="0" smtClean="0">
                <a:solidFill>
                  <a:schemeClr val="tx2"/>
                </a:solidFill>
              </a:rPr>
              <a:t>учитывать:</a:t>
            </a:r>
            <a:endParaRPr lang="uk-UA" sz="1600" b="1" kern="1200" dirty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uk-UA" sz="1600" kern="1200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uk-UA" sz="1600" kern="1200" dirty="0">
                <a:solidFill>
                  <a:srgbClr val="002060"/>
                </a:solidFill>
                <a:latin typeface="Verdana" pitchFamily="34" charset="0"/>
              </a:rPr>
              <a:t>статус </a:t>
            </a:r>
            <a:r>
              <a:rPr lang="uk-UA" sz="1600" kern="1200" dirty="0" err="1">
                <a:solidFill>
                  <a:srgbClr val="002060"/>
                </a:solidFill>
                <a:latin typeface="Verdana" pitchFamily="34" charset="0"/>
              </a:rPr>
              <a:t>Университета-партнера</a:t>
            </a:r>
            <a:r>
              <a:rPr lang="uk-UA" sz="1600" kern="1200" dirty="0">
                <a:solidFill>
                  <a:srgbClr val="002060"/>
                </a:solidFill>
                <a:latin typeface="Verdana" pitchFamily="34" charset="0"/>
              </a:rPr>
              <a:t> (</a:t>
            </a:r>
            <a:r>
              <a:rPr lang="uk-UA" sz="1600" kern="1200" dirty="0" err="1">
                <a:solidFill>
                  <a:srgbClr val="002060"/>
                </a:solidFill>
                <a:latin typeface="Verdana" pitchFamily="34" charset="0"/>
              </a:rPr>
              <a:t>место</a:t>
            </a:r>
            <a:r>
              <a:rPr lang="en-US" sz="1600" kern="1200" dirty="0">
                <a:solidFill>
                  <a:srgbClr val="002060"/>
                </a:solidFill>
                <a:latin typeface="Verdana" pitchFamily="34" charset="0"/>
              </a:rPr>
              <a:t>/</a:t>
            </a: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присутствие в рейтинге </a:t>
            </a:r>
            <a:r>
              <a:rPr lang="en-US" sz="1600" kern="1200" dirty="0">
                <a:solidFill>
                  <a:srgbClr val="002060"/>
                </a:solidFill>
                <a:latin typeface="Verdana" pitchFamily="34" charset="0"/>
              </a:rPr>
              <a:t>QS</a:t>
            </a:r>
            <a:r>
              <a:rPr lang="ru-RU" sz="1600" kern="1200" dirty="0" smtClean="0">
                <a:solidFill>
                  <a:srgbClr val="002060"/>
                </a:solidFill>
                <a:latin typeface="Verdana" pitchFamily="34" charset="0"/>
              </a:rPr>
              <a:t>);</a:t>
            </a:r>
            <a:endParaRPr lang="uk-UA" sz="1600" kern="1200" dirty="0">
              <a:solidFill>
                <a:srgbClr val="002060"/>
              </a:solidFill>
              <a:latin typeface="Verdana" pitchFamily="34" charset="0"/>
            </a:endParaRPr>
          </a:p>
          <a:p>
            <a:pPr marL="0" indent="0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uk-UA" sz="1600" kern="1200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уровень и</a:t>
            </a:r>
            <a:r>
              <a:rPr lang="uk-UA" sz="1600" kern="1200" dirty="0">
                <a:solidFill>
                  <a:srgbClr val="002060"/>
                </a:solidFill>
                <a:latin typeface="Verdana" pitchFamily="34" charset="0"/>
              </a:rPr>
              <a:t> тип </a:t>
            </a:r>
            <a:r>
              <a:rPr lang="uk-UA" sz="1600" kern="1200" dirty="0" err="1" smtClean="0">
                <a:solidFill>
                  <a:srgbClr val="002060"/>
                </a:solidFill>
                <a:latin typeface="Verdana" pitchFamily="34" charset="0"/>
              </a:rPr>
              <a:t>программы</a:t>
            </a:r>
            <a:r>
              <a:rPr lang="uk-UA" sz="1600" kern="1200" dirty="0" smtClean="0">
                <a:solidFill>
                  <a:srgbClr val="002060"/>
                </a:solidFill>
                <a:latin typeface="Verdana" pitchFamily="34" charset="0"/>
              </a:rPr>
              <a:t>;</a:t>
            </a:r>
            <a:endParaRPr lang="uk-UA" sz="1600" kern="1200" dirty="0">
              <a:solidFill>
                <a:srgbClr val="002060"/>
              </a:solidFill>
              <a:latin typeface="Verdana" pitchFamily="34" charset="0"/>
            </a:endParaRPr>
          </a:p>
          <a:p>
            <a:pPr marL="0" indent="0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uk-UA" sz="1600" kern="1200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uk-UA" sz="1600" kern="1200" dirty="0" err="1">
                <a:solidFill>
                  <a:srgbClr val="002060"/>
                </a:solidFill>
                <a:latin typeface="Verdana" pitchFamily="34" charset="0"/>
              </a:rPr>
              <a:t>возможную</a:t>
            </a:r>
            <a:r>
              <a:rPr lang="uk-UA" sz="1600" kern="1200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uk-UA" sz="1600" kern="1200" dirty="0" err="1">
                <a:solidFill>
                  <a:srgbClr val="002060"/>
                </a:solidFill>
                <a:latin typeface="Verdana" pitchFamily="34" charset="0"/>
              </a:rPr>
              <a:t>междисциплинарность</a:t>
            </a:r>
            <a:r>
              <a:rPr lang="uk-UA" sz="1600" kern="1200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uk-UA" sz="1600" kern="1200" dirty="0" err="1" smtClean="0">
                <a:solidFill>
                  <a:srgbClr val="002060"/>
                </a:solidFill>
                <a:latin typeface="Verdana" pitchFamily="34" charset="0"/>
              </a:rPr>
              <a:t>программы</a:t>
            </a:r>
            <a:r>
              <a:rPr lang="uk-UA" sz="1600" kern="1200" dirty="0" smtClean="0">
                <a:solidFill>
                  <a:srgbClr val="002060"/>
                </a:solidFill>
                <a:latin typeface="Verdana" pitchFamily="34" charset="0"/>
              </a:rPr>
              <a:t>;</a:t>
            </a:r>
            <a:endParaRPr lang="uk-UA" sz="1600" kern="1200" dirty="0">
              <a:solidFill>
                <a:srgbClr val="002060"/>
              </a:solidFill>
              <a:latin typeface="Verdana" pitchFamily="34" charset="0"/>
            </a:endParaRPr>
          </a:p>
          <a:p>
            <a:pPr marL="0" indent="0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uk-UA" sz="1600" kern="1200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uk-UA" sz="1600" kern="1200" dirty="0" err="1">
                <a:solidFill>
                  <a:srgbClr val="002060"/>
                </a:solidFill>
                <a:latin typeface="Verdana" pitchFamily="34" charset="0"/>
              </a:rPr>
              <a:t>язык</a:t>
            </a:r>
            <a:r>
              <a:rPr lang="uk-UA" sz="1600" kern="1200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uk-UA" sz="1600" kern="1200" dirty="0" err="1">
                <a:solidFill>
                  <a:srgbClr val="002060"/>
                </a:solidFill>
                <a:latin typeface="Verdana" pitchFamily="34" charset="0"/>
              </a:rPr>
              <a:t>реализации</a:t>
            </a:r>
            <a:r>
              <a:rPr lang="uk-UA" sz="1600" kern="1200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uk-UA" sz="1600" kern="1200" dirty="0" err="1" smtClean="0">
                <a:solidFill>
                  <a:srgbClr val="002060"/>
                </a:solidFill>
                <a:latin typeface="Verdana" pitchFamily="34" charset="0"/>
              </a:rPr>
              <a:t>программ</a:t>
            </a:r>
            <a:r>
              <a:rPr lang="uk-UA" sz="1600" kern="1200" dirty="0" smtClean="0">
                <a:solidFill>
                  <a:srgbClr val="002060"/>
                </a:solidFill>
                <a:latin typeface="Verdana" pitchFamily="34" charset="0"/>
              </a:rPr>
              <a:t>;</a:t>
            </a:r>
            <a:endParaRPr lang="uk-UA" sz="1600" kern="1200" dirty="0">
              <a:solidFill>
                <a:srgbClr val="002060"/>
              </a:solidFill>
              <a:latin typeface="Verdana" pitchFamily="34" charset="0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uk-UA" sz="1600" kern="1200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uk-UA" altLang="en-US" sz="1600" kern="1200" dirty="0">
                <a:solidFill>
                  <a:srgbClr val="002060"/>
                </a:solidFill>
                <a:latin typeface="Verdana" pitchFamily="34" charset="0"/>
              </a:rPr>
              <a:t>“</a:t>
            </a:r>
            <a:r>
              <a:rPr lang="uk-UA" sz="1600" kern="1200" dirty="0" err="1">
                <a:solidFill>
                  <a:srgbClr val="002060"/>
                </a:solidFill>
                <a:latin typeface="Verdana" pitchFamily="34" charset="0"/>
              </a:rPr>
              <a:t>принадлежность</a:t>
            </a:r>
            <a:r>
              <a:rPr lang="uk-UA" altLang="en-US" sz="1600" kern="1200" dirty="0">
                <a:solidFill>
                  <a:srgbClr val="002060"/>
                </a:solidFill>
                <a:latin typeface="Verdana" pitchFamily="34" charset="0"/>
              </a:rPr>
              <a:t>”</a:t>
            </a:r>
            <a:r>
              <a:rPr lang="uk-UA" sz="1600" kern="1200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uk-UA" sz="1600" kern="1200" dirty="0" err="1">
                <a:solidFill>
                  <a:srgbClr val="002060"/>
                </a:solidFill>
                <a:latin typeface="Verdana" pitchFamily="34" charset="0"/>
              </a:rPr>
              <a:t>программы</a:t>
            </a:r>
            <a:r>
              <a:rPr lang="uk-UA" sz="1600" kern="1200" dirty="0">
                <a:solidFill>
                  <a:srgbClr val="002060"/>
                </a:solidFill>
                <a:latin typeface="Verdana" pitchFamily="34" charset="0"/>
              </a:rPr>
              <a:t> Центру </a:t>
            </a:r>
            <a:r>
              <a:rPr lang="uk-UA" sz="1600" kern="1200" dirty="0" err="1">
                <a:solidFill>
                  <a:srgbClr val="002060"/>
                </a:solidFill>
                <a:latin typeface="Verdana" pitchFamily="34" charset="0"/>
              </a:rPr>
              <a:t>превосходства</a:t>
            </a:r>
            <a:r>
              <a:rPr lang="uk-UA" sz="1600" kern="1200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uk-UA" sz="1600" kern="1200" dirty="0" err="1">
                <a:solidFill>
                  <a:srgbClr val="002060"/>
                </a:solidFill>
                <a:latin typeface="Verdana" pitchFamily="34" charset="0"/>
              </a:rPr>
              <a:t>или</a:t>
            </a:r>
            <a:r>
              <a:rPr lang="uk-UA" sz="1600" kern="1200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uk-UA" sz="1600" kern="1200" dirty="0" err="1">
                <a:solidFill>
                  <a:srgbClr val="002060"/>
                </a:solidFill>
                <a:latin typeface="Verdana" pitchFamily="34" charset="0"/>
              </a:rPr>
              <a:t>лаборатории</a:t>
            </a:r>
            <a:r>
              <a:rPr lang="uk-UA" sz="1600" kern="1200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uk-UA" sz="1600" kern="1200" dirty="0" smtClean="0">
                <a:solidFill>
                  <a:srgbClr val="002060"/>
                </a:solidFill>
                <a:latin typeface="Verdana" pitchFamily="34" charset="0"/>
              </a:rPr>
              <a:t>   мирового </a:t>
            </a:r>
            <a:r>
              <a:rPr lang="uk-UA" sz="1600" kern="1200" dirty="0" err="1" smtClean="0">
                <a:solidFill>
                  <a:srgbClr val="002060"/>
                </a:solidFill>
                <a:latin typeface="Verdana" pitchFamily="34" charset="0"/>
              </a:rPr>
              <a:t>уровня</a:t>
            </a:r>
            <a:r>
              <a:rPr lang="uk-UA" sz="1600" kern="1200" dirty="0" smtClean="0">
                <a:solidFill>
                  <a:srgbClr val="002060"/>
                </a:solidFill>
                <a:latin typeface="Verdana" pitchFamily="34" charset="0"/>
              </a:rPr>
              <a:t>;</a:t>
            </a:r>
            <a:endParaRPr lang="en-US" sz="1600" kern="1200" dirty="0">
              <a:solidFill>
                <a:srgbClr val="002060"/>
              </a:solidFill>
              <a:latin typeface="Verdana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 «интерес» партнера (через </a:t>
            </a:r>
            <a:r>
              <a:rPr lang="ru-RU" sz="1600" kern="1200" dirty="0" err="1">
                <a:solidFill>
                  <a:srgbClr val="002060"/>
                </a:solidFill>
                <a:latin typeface="Verdana" pitchFamily="34" charset="0"/>
              </a:rPr>
              <a:t>софинансирование</a:t>
            </a: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 программы и количество     студентов, направляемых в ТГУ на обучение</a:t>
            </a:r>
            <a:r>
              <a:rPr lang="ru-RU" sz="1600" kern="1200" dirty="0" smtClean="0">
                <a:solidFill>
                  <a:srgbClr val="002060"/>
                </a:solidFill>
                <a:latin typeface="Verdana" pitchFamily="34" charset="0"/>
              </a:rPr>
              <a:t>).</a:t>
            </a:r>
            <a:endParaRPr lang="en-US" sz="1600" kern="1200" dirty="0">
              <a:solidFill>
                <a:srgbClr val="002060"/>
              </a:solidFill>
              <a:latin typeface="Verdana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3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uk-UA" sz="23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uk-UA" sz="23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957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54038" y="6437313"/>
            <a:ext cx="1295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BB04649-5783-4943-904D-83995D2990FB}" type="slidenum">
              <a:rPr lang="ru-RU" smtClean="0"/>
              <a:pPr eaLnBrk="1" hangingPunct="1"/>
              <a:t>23</a:t>
            </a:fld>
            <a:endParaRPr lang="ru-RU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052736"/>
            <a:ext cx="7772400" cy="576064"/>
          </a:xfrm>
        </p:spPr>
        <p:txBody>
          <a:bodyPr/>
          <a:lstStyle/>
          <a:p>
            <a:pPr algn="ctr" eaLnBrk="1" hangingPunct="1"/>
            <a:r>
              <a:rPr lang="ru-RU" sz="2400" b="1" kern="1200" dirty="0" smtClean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Symbol" pitchFamily="18" charset="2"/>
              </a:rPr>
              <a:t>    Кто </a:t>
            </a:r>
            <a:r>
              <a:rPr lang="ru-RU" sz="2400" b="1" kern="1200" dirty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Symbol" pitchFamily="18" charset="2"/>
              </a:rPr>
              <a:t>ведущий? </a:t>
            </a:r>
            <a:r>
              <a:rPr lang="ru-RU" sz="2400" b="1" kern="1200" dirty="0" smtClean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Symbol" pitchFamily="18" charset="2"/>
              </a:rPr>
              <a:t>            Кто </a:t>
            </a:r>
            <a:r>
              <a:rPr lang="ru-RU" sz="2400" b="1" kern="1200" dirty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Symbol" pitchFamily="18" charset="2"/>
              </a:rPr>
              <a:t>«ведомый»?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916832"/>
            <a:ext cx="8136260" cy="4580532"/>
          </a:xfrm>
        </p:spPr>
        <p:txBody>
          <a:bodyPr/>
          <a:lstStyle/>
          <a:p>
            <a:pPr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Под </a:t>
            </a:r>
            <a:r>
              <a:rPr lang="ru-RU" sz="1600" b="1" kern="1200" dirty="0">
                <a:solidFill>
                  <a:srgbClr val="002060"/>
                </a:solidFill>
                <a:latin typeface="Verdana" pitchFamily="34" charset="0"/>
              </a:rPr>
              <a:t>«ведущими» </a:t>
            </a: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будем понимать Университеты, стоящие выше нас в </a:t>
            </a:r>
            <a:r>
              <a:rPr lang="en-US" sz="1600" kern="1200" dirty="0">
                <a:solidFill>
                  <a:srgbClr val="002060"/>
                </a:solidFill>
                <a:latin typeface="Verdana" pitchFamily="34" charset="0"/>
              </a:rPr>
              <a:t>QS </a:t>
            </a:r>
            <a:r>
              <a:rPr lang="en-US" sz="1600" kern="1200" dirty="0" smtClean="0">
                <a:solidFill>
                  <a:srgbClr val="002060"/>
                </a:solidFill>
                <a:latin typeface="Verdana" pitchFamily="34" charset="0"/>
              </a:rPr>
              <a:t>Ranking</a:t>
            </a:r>
            <a:r>
              <a:rPr lang="ru-RU" sz="1600" kern="1200" dirty="0" smtClean="0">
                <a:solidFill>
                  <a:srgbClr val="002060"/>
                </a:solidFill>
                <a:latin typeface="Verdana" pitchFamily="34" charset="0"/>
              </a:rPr>
              <a:t>;</a:t>
            </a:r>
            <a:endParaRPr lang="ru-RU" sz="1600" kern="1200" dirty="0">
              <a:solidFill>
                <a:srgbClr val="002060"/>
              </a:solidFill>
              <a:latin typeface="Verdana" pitchFamily="34" charset="0"/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Под </a:t>
            </a:r>
            <a:r>
              <a:rPr lang="ru-RU" sz="1600" b="1" kern="1200" dirty="0">
                <a:solidFill>
                  <a:srgbClr val="002060"/>
                </a:solidFill>
                <a:latin typeface="Verdana" pitchFamily="34" charset="0"/>
              </a:rPr>
              <a:t>«ведомыми» </a:t>
            </a: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будем понимать Университеты, стоящие ниже нас или отсутствующие в </a:t>
            </a:r>
            <a:r>
              <a:rPr lang="en-US" sz="1600" kern="1200" dirty="0">
                <a:solidFill>
                  <a:srgbClr val="002060"/>
                </a:solidFill>
                <a:latin typeface="Verdana" pitchFamily="34" charset="0"/>
              </a:rPr>
              <a:t>QS </a:t>
            </a:r>
            <a:r>
              <a:rPr lang="en-US" sz="1600" kern="1200" dirty="0" smtClean="0">
                <a:solidFill>
                  <a:srgbClr val="002060"/>
                </a:solidFill>
                <a:latin typeface="Verdana" pitchFamily="34" charset="0"/>
              </a:rPr>
              <a:t>Ranking</a:t>
            </a:r>
            <a:r>
              <a:rPr lang="ru-RU" sz="1600" kern="1200" dirty="0" smtClean="0">
                <a:solidFill>
                  <a:srgbClr val="002060"/>
                </a:solidFill>
                <a:latin typeface="Verdana" pitchFamily="34" charset="0"/>
              </a:rPr>
              <a:t>;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§"/>
            </a:pPr>
            <a:endParaRPr lang="uk-UA" sz="1600" kern="1200" dirty="0">
              <a:solidFill>
                <a:srgbClr val="002060"/>
              </a:solidFill>
              <a:latin typeface="Verdana" pitchFamily="34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kern="1200" dirty="0">
                <a:solidFill>
                  <a:schemeClr val="tx2"/>
                </a:solidFill>
                <a:sym typeface="Symbol" pitchFamily="18" charset="2"/>
              </a:rPr>
              <a:t>Географически</a:t>
            </a:r>
            <a:r>
              <a:rPr lang="ru-RU" sz="1600" b="1" kern="1200" dirty="0" smtClean="0">
                <a:solidFill>
                  <a:schemeClr val="tx2"/>
                </a:solidFill>
                <a:sym typeface="Symbol" pitchFamily="18" charset="2"/>
              </a:rPr>
              <a:t>…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600" b="1" kern="1200" dirty="0">
              <a:solidFill>
                <a:schemeClr val="tx2"/>
              </a:solidFill>
              <a:sym typeface="Symbol" pitchFamily="18" charset="2"/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600" b="1" kern="1200" dirty="0">
                <a:solidFill>
                  <a:srgbClr val="002060"/>
                </a:solidFill>
                <a:latin typeface="Verdana" pitchFamily="34" charset="0"/>
              </a:rPr>
              <a:t>«</a:t>
            </a:r>
            <a:r>
              <a:rPr lang="ru-RU" sz="1600" b="1" kern="1200" dirty="0">
                <a:solidFill>
                  <a:srgbClr val="002060"/>
                </a:solidFill>
                <a:latin typeface="Verdana" pitchFamily="34" charset="0"/>
              </a:rPr>
              <a:t>В</a:t>
            </a:r>
            <a:r>
              <a:rPr lang="ru-RU" sz="1600" b="1" kern="1200" dirty="0">
                <a:solidFill>
                  <a:srgbClr val="002060"/>
                </a:solidFill>
                <a:latin typeface="Verdana" pitchFamily="34" charset="0"/>
              </a:rPr>
              <a:t>едущие» </a:t>
            </a: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Университеты расположены, в основном, в Северной Америке, Европе и </a:t>
            </a:r>
            <a:r>
              <a:rPr lang="ru-RU" sz="1600" kern="1200" dirty="0" smtClean="0">
                <a:solidFill>
                  <a:srgbClr val="002060"/>
                </a:solidFill>
                <a:latin typeface="Verdana" pitchFamily="34" charset="0"/>
              </a:rPr>
              <a:t>Австралии;</a:t>
            </a:r>
            <a:endParaRPr lang="ru-RU" sz="1600" kern="1200" dirty="0">
              <a:solidFill>
                <a:srgbClr val="002060"/>
              </a:solidFill>
              <a:latin typeface="Verdana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1600" b="1" kern="1200" dirty="0">
                <a:solidFill>
                  <a:srgbClr val="002060"/>
                </a:solidFill>
                <a:latin typeface="Verdana" pitchFamily="34" charset="0"/>
              </a:rPr>
              <a:t>«Ведомые» </a:t>
            </a: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Университеты расположены, в основном, в Юго-восточной Азии, на Ближнем Востоке, Латинской </a:t>
            </a:r>
            <a:r>
              <a:rPr lang="ru-RU" sz="1600" kern="1200" dirty="0" smtClean="0">
                <a:solidFill>
                  <a:srgbClr val="002060"/>
                </a:solidFill>
                <a:latin typeface="Verdana" pitchFamily="34" charset="0"/>
              </a:rPr>
              <a:t>Америке;</a:t>
            </a:r>
            <a:endParaRPr lang="uk-UA" sz="1600" kern="1200" dirty="0">
              <a:solidFill>
                <a:srgbClr val="002060"/>
              </a:solidFill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endParaRPr lang="uk-UA" sz="2200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</a:pPr>
            <a:endParaRPr lang="uk-UA" sz="22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579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6"/>
          <p:cNvSpPr>
            <a:spLocks noGrp="1"/>
          </p:cNvSpPr>
          <p:nvPr>
            <p:ph type="sldNum" sz="quarter" idx="4294967295"/>
          </p:nvPr>
        </p:nvSpPr>
        <p:spPr>
          <a:xfrm>
            <a:off x="1331913" y="6500813"/>
            <a:ext cx="12954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ADF17B5-2DA1-466F-B66F-D48ACF43439B}" type="slidenum">
              <a:rPr lang="ru-RU" smtClean="0"/>
              <a:pPr eaLnBrk="1" hangingPunct="1"/>
              <a:t>24</a:t>
            </a:fld>
            <a:endParaRPr lang="ru-RU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980728"/>
            <a:ext cx="8229600" cy="706090"/>
          </a:xfrm>
        </p:spPr>
        <p:txBody>
          <a:bodyPr/>
          <a:lstStyle/>
          <a:p>
            <a:pPr algn="ctr" eaLnBrk="1" hangingPunct="1"/>
            <a:r>
              <a:rPr lang="ru-RU" sz="2400" b="1" kern="1200" dirty="0" smtClean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</a:rPr>
              <a:t> Стратегия</a:t>
            </a:r>
            <a:r>
              <a:rPr lang="en-US" sz="2400" b="1" kern="1200" dirty="0" smtClean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</a:rPr>
              <a:t> </a:t>
            </a:r>
            <a:r>
              <a:rPr lang="ru-RU" sz="2400" b="1" kern="1200" dirty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</a:rPr>
              <a:t>развития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700213"/>
            <a:ext cx="8136904" cy="576262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sz="2400" b="1" dirty="0" smtClean="0">
                <a:solidFill>
                  <a:schemeClr val="tx2"/>
                </a:solidFill>
                <a:ea typeface="ＭＳ Ｐゴシック" pitchFamily="34" charset="-128"/>
              </a:rPr>
              <a:t>Опыт ведущих мировых Университетов</a:t>
            </a:r>
            <a:endParaRPr lang="en-US" altLang="zh-CN" sz="2400" b="1" dirty="0" smtClean="0">
              <a:solidFill>
                <a:schemeClr val="tx2"/>
              </a:solidFill>
              <a:ea typeface="SimSun" pitchFamily="2" charset="-122"/>
            </a:endParaRPr>
          </a:p>
        </p:txBody>
      </p:sp>
      <p:sp>
        <p:nvSpPr>
          <p:cNvPr id="9221" name="Rectangle 3"/>
          <p:cNvSpPr txBox="1">
            <a:spLocks noChangeArrowheads="1"/>
          </p:cNvSpPr>
          <p:nvPr/>
        </p:nvSpPr>
        <p:spPr bwMode="auto">
          <a:xfrm>
            <a:off x="1043608" y="5596175"/>
            <a:ext cx="7776864" cy="936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ru-RU" sz="2400" b="1" dirty="0">
                <a:solidFill>
                  <a:schemeClr val="tx2"/>
                </a:solidFill>
                <a:latin typeface="+mn-lt"/>
              </a:rPr>
              <a:t>Распространение лучших практик ТГУ на </a:t>
            </a:r>
            <a:r>
              <a:rPr lang="ru-RU" sz="2400" b="1" dirty="0">
                <a:solidFill>
                  <a:schemeClr val="tx2"/>
                </a:solidFill>
                <a:latin typeface="+mn-lt"/>
              </a:rPr>
              <a:t>«ведомые» </a:t>
            </a:r>
            <a:r>
              <a:rPr lang="ru-RU" sz="2400" b="1" dirty="0">
                <a:solidFill>
                  <a:schemeClr val="tx2"/>
                </a:solidFill>
                <a:latin typeface="+mn-lt"/>
              </a:rPr>
              <a:t>Университеты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4670078" y="2269041"/>
            <a:ext cx="647700" cy="936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Rounded Rectangle 1"/>
          <p:cNvSpPr>
            <a:spLocks noChangeArrowheads="1"/>
          </p:cNvSpPr>
          <p:nvPr/>
        </p:nvSpPr>
        <p:spPr bwMode="auto">
          <a:xfrm>
            <a:off x="3635896" y="3232439"/>
            <a:ext cx="2520950" cy="1439863"/>
          </a:xfrm>
          <a:prstGeom prst="roundRect">
            <a:avLst>
              <a:gd name="adj" fmla="val 16667"/>
            </a:avLst>
          </a:prstGeom>
          <a:solidFill>
            <a:srgbClr val="E0E0EB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5000" b="1">
                <a:latin typeface="Arial" pitchFamily="34" charset="0"/>
              </a:rPr>
              <a:t>ТГУ</a:t>
            </a:r>
            <a:endParaRPr lang="en-US" sz="5000" b="1">
              <a:latin typeface="Arial" pitchFamily="34" charset="0"/>
            </a:endParaRPr>
          </a:p>
        </p:txBody>
      </p:sp>
      <p:sp>
        <p:nvSpPr>
          <p:cNvPr id="12" name="Стрелка вниз 8"/>
          <p:cNvSpPr/>
          <p:nvPr/>
        </p:nvSpPr>
        <p:spPr>
          <a:xfrm>
            <a:off x="4663638" y="4725144"/>
            <a:ext cx="647700" cy="936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79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6"/>
          <p:cNvSpPr>
            <a:spLocks noGrp="1"/>
          </p:cNvSpPr>
          <p:nvPr>
            <p:ph type="sldNum" sz="quarter" idx="4294967295"/>
          </p:nvPr>
        </p:nvSpPr>
        <p:spPr>
          <a:xfrm>
            <a:off x="1331913" y="6500813"/>
            <a:ext cx="12954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1BEF59FB-A723-4B96-8914-15BCF13D075A}" type="slidenum">
              <a:rPr lang="ru-RU" smtClean="0"/>
              <a:pPr eaLnBrk="1" hangingPunct="1"/>
              <a:t>25</a:t>
            </a:fld>
            <a:endParaRPr lang="ru-RU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565150" y="980728"/>
            <a:ext cx="8229600" cy="504056"/>
          </a:xfrm>
        </p:spPr>
        <p:txBody>
          <a:bodyPr/>
          <a:lstStyle/>
          <a:p>
            <a:pPr algn="ctr" eaLnBrk="1" hangingPunct="1"/>
            <a:r>
              <a:rPr lang="ru-RU" sz="2400" b="1" kern="1200" dirty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</a:rPr>
              <a:t>Стратегия</a:t>
            </a:r>
            <a:r>
              <a:rPr lang="en-US" sz="2400" b="1" kern="1200" dirty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</a:rPr>
              <a:t> </a:t>
            </a:r>
            <a:r>
              <a:rPr lang="ru-RU" sz="2400" b="1" kern="1200" dirty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</a:rPr>
              <a:t>развития (2)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7399" y="1556792"/>
            <a:ext cx="8245102" cy="9144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altLang="zh-CN" sz="2400" b="1" dirty="0">
                <a:solidFill>
                  <a:schemeClr val="tx2"/>
                </a:solidFill>
                <a:ea typeface="ＭＳ Ｐゴシック" pitchFamily="34" charset="-128"/>
              </a:rPr>
              <a:t>Ресурсы на внедрение программ с ведущими мировыми Университетами</a:t>
            </a:r>
            <a:endParaRPr lang="en-US" altLang="zh-CN" sz="2400" b="1" dirty="0">
              <a:solidFill>
                <a:schemeClr val="tx2"/>
              </a:solidFill>
              <a:ea typeface="ＭＳ Ｐゴシック" pitchFamily="34" charset="-128"/>
            </a:endParaRPr>
          </a:p>
        </p:txBody>
      </p:sp>
      <p:sp>
        <p:nvSpPr>
          <p:cNvPr id="10245" name="Rectangle 3"/>
          <p:cNvSpPr txBox="1">
            <a:spLocks noChangeArrowheads="1"/>
          </p:cNvSpPr>
          <p:nvPr/>
        </p:nvSpPr>
        <p:spPr bwMode="auto">
          <a:xfrm>
            <a:off x="250825" y="5445125"/>
            <a:ext cx="885825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ru-RU" sz="2400" b="1" dirty="0">
                <a:solidFill>
                  <a:schemeClr val="tx2"/>
                </a:solidFill>
                <a:latin typeface="+mn-lt"/>
              </a:rPr>
              <a:t>Ресурсы на мобильность (в части проезда) ведущих преподавателей и ученых ТГУ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4356100" y="2385218"/>
            <a:ext cx="647700" cy="792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Rounded Rectangle 1"/>
          <p:cNvSpPr>
            <a:spLocks noChangeArrowheads="1"/>
          </p:cNvSpPr>
          <p:nvPr/>
        </p:nvSpPr>
        <p:spPr bwMode="auto">
          <a:xfrm>
            <a:off x="3599656" y="3212976"/>
            <a:ext cx="2160588" cy="1079500"/>
          </a:xfrm>
          <a:prstGeom prst="roundRect">
            <a:avLst>
              <a:gd name="adj" fmla="val 16667"/>
            </a:avLst>
          </a:prstGeom>
          <a:solidFill>
            <a:srgbClr val="E0E0EB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5000" b="1" dirty="0">
                <a:latin typeface="Arial" pitchFamily="34" charset="0"/>
              </a:rPr>
              <a:t>ТГУ</a:t>
            </a:r>
            <a:endParaRPr lang="en-US" sz="5000" b="1" dirty="0">
              <a:latin typeface="Arial" pitchFamily="34" charset="0"/>
            </a:endParaRPr>
          </a:p>
        </p:txBody>
      </p:sp>
      <p:sp>
        <p:nvSpPr>
          <p:cNvPr id="11" name="Стрелка вниз 8"/>
          <p:cNvSpPr/>
          <p:nvPr/>
        </p:nvSpPr>
        <p:spPr>
          <a:xfrm>
            <a:off x="4356100" y="4365377"/>
            <a:ext cx="647700" cy="792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49" name="Rectangle 3"/>
          <p:cNvSpPr txBox="1">
            <a:spLocks noChangeArrowheads="1"/>
          </p:cNvSpPr>
          <p:nvPr/>
        </p:nvSpPr>
        <p:spPr bwMode="auto">
          <a:xfrm>
            <a:off x="5940152" y="2852936"/>
            <a:ext cx="3096344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«Ведомые» </a:t>
            </a:r>
            <a:r>
              <a:rPr lang="ru-RU" sz="2000" dirty="0" smtClean="0">
                <a:solidFill>
                  <a:schemeClr val="tx2"/>
                </a:solidFill>
              </a:rPr>
              <a:t>направляют </a:t>
            </a:r>
            <a:r>
              <a:rPr lang="ru-RU" sz="2000" dirty="0" smtClean="0">
                <a:solidFill>
                  <a:schemeClr val="tx2"/>
                </a:solidFill>
              </a:rPr>
              <a:t>в ТГУ иностранных </a:t>
            </a:r>
            <a:r>
              <a:rPr lang="ru-RU" sz="2000" dirty="0">
                <a:solidFill>
                  <a:schemeClr val="tx2"/>
                </a:solidFill>
              </a:rPr>
              <a:t>студентов и </a:t>
            </a:r>
            <a:r>
              <a:rPr lang="ru-RU" sz="2000" dirty="0" err="1">
                <a:solidFill>
                  <a:schemeClr val="tx2"/>
                </a:solidFill>
              </a:rPr>
              <a:t>софинансируют</a:t>
            </a:r>
            <a:r>
              <a:rPr lang="ru-RU" sz="2000" dirty="0">
                <a:solidFill>
                  <a:schemeClr val="tx2"/>
                </a:solidFill>
              </a:rPr>
              <a:t> мобильность преподавателей ТГУ</a:t>
            </a:r>
          </a:p>
        </p:txBody>
      </p:sp>
      <p:sp>
        <p:nvSpPr>
          <p:cNvPr id="10250" name="Rectangle 3"/>
          <p:cNvSpPr txBox="1">
            <a:spLocks noChangeArrowheads="1"/>
          </p:cNvSpPr>
          <p:nvPr/>
        </p:nvSpPr>
        <p:spPr bwMode="auto">
          <a:xfrm>
            <a:off x="575468" y="2802620"/>
            <a:ext cx="3024188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ru-RU" sz="2000" dirty="0">
                <a:solidFill>
                  <a:schemeClr val="tx2"/>
                </a:solidFill>
              </a:rPr>
              <a:t>ТГУ приглашает специалистов ведущих </a:t>
            </a:r>
            <a:r>
              <a:rPr lang="ru-RU" sz="2000" dirty="0" smtClean="0">
                <a:solidFill>
                  <a:schemeClr val="tx2"/>
                </a:solidFill>
              </a:rPr>
              <a:t>Университетов;</a:t>
            </a:r>
            <a:endParaRPr lang="ru-RU" sz="2000" dirty="0">
              <a:solidFill>
                <a:schemeClr val="tx2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ru-RU" sz="2000" dirty="0">
                <a:solidFill>
                  <a:schemeClr val="tx2"/>
                </a:solidFill>
              </a:rPr>
              <a:t>Ведущие Университеты разрабатывают программы, проводят </a:t>
            </a:r>
            <a:r>
              <a:rPr lang="ru-RU" sz="2000" dirty="0" smtClean="0">
                <a:solidFill>
                  <a:schemeClr val="tx2"/>
                </a:solidFill>
              </a:rPr>
              <a:t>маркетинг.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09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54038" y="6437313"/>
            <a:ext cx="1295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20A44EE-EF95-4734-B689-DCB411B358C9}" type="slidenum">
              <a:rPr lang="ru-RU" smtClean="0"/>
              <a:pPr eaLnBrk="1" hangingPunct="1"/>
              <a:t>26</a:t>
            </a:fld>
            <a:endParaRPr lang="ru-RU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836712"/>
            <a:ext cx="7772400" cy="724942"/>
          </a:xfrm>
        </p:spPr>
        <p:txBody>
          <a:bodyPr/>
          <a:lstStyle/>
          <a:p>
            <a:pPr algn="ctr" eaLnBrk="1" hangingPunct="1"/>
            <a:r>
              <a:rPr lang="ru-RU" sz="2400" b="1" kern="1200" dirty="0" smtClean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Symbol" pitchFamily="18" charset="2"/>
              </a:rPr>
              <a:t>Изменение </a:t>
            </a:r>
            <a:r>
              <a:rPr lang="ru-RU" sz="2400" b="1" kern="1200" dirty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Symbol" pitchFamily="18" charset="2"/>
              </a:rPr>
              <a:t>показателей «дорожной карты»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569325" cy="51847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500" dirty="0" err="1" smtClean="0">
                <a:ea typeface="ＭＳ Ｐゴシック" pitchFamily="34" charset="-128"/>
              </a:rPr>
              <a:t>Количество</a:t>
            </a:r>
            <a:r>
              <a:rPr lang="uk-UA" sz="2500" dirty="0" smtClean="0">
                <a:ea typeface="ＭＳ Ｐゴシック" pitchFamily="34" charset="-128"/>
              </a:rPr>
              <a:t> </a:t>
            </a:r>
            <a:r>
              <a:rPr lang="uk-UA" sz="2500" dirty="0" err="1" smtClean="0">
                <a:ea typeface="ＭＳ Ｐゴシック" pitchFamily="34" charset="-128"/>
              </a:rPr>
              <a:t>совместных</a:t>
            </a:r>
            <a:r>
              <a:rPr lang="uk-UA" sz="2500" dirty="0" smtClean="0">
                <a:ea typeface="ＭＳ Ｐゴシック" pitchFamily="34" charset="-128"/>
              </a:rPr>
              <a:t> </a:t>
            </a:r>
            <a:r>
              <a:rPr lang="uk-UA" sz="2500" dirty="0" err="1" smtClean="0">
                <a:ea typeface="ＭＳ Ｐゴシック" pitchFamily="34" charset="-128"/>
              </a:rPr>
              <a:t>международных</a:t>
            </a:r>
            <a:r>
              <a:rPr lang="uk-UA" sz="2500" dirty="0" smtClean="0">
                <a:ea typeface="ＭＳ Ｐゴシック" pitchFamily="34" charset="-128"/>
              </a:rPr>
              <a:t> </a:t>
            </a:r>
            <a:r>
              <a:rPr lang="uk-UA" sz="2500" dirty="0" err="1" smtClean="0">
                <a:ea typeface="ＭＳ Ｐゴシック" pitchFamily="34" charset="-128"/>
              </a:rPr>
              <a:t>образовательных</a:t>
            </a:r>
            <a:r>
              <a:rPr lang="uk-UA" sz="2500" dirty="0" smtClean="0">
                <a:ea typeface="ＭＳ Ｐゴシック" pitchFamily="34" charset="-128"/>
              </a:rPr>
              <a:t> </a:t>
            </a:r>
            <a:r>
              <a:rPr lang="uk-UA" sz="2500" dirty="0" err="1" smtClean="0">
                <a:ea typeface="ＭＳ Ｐゴシック" pitchFamily="34" charset="-128"/>
              </a:rPr>
              <a:t>программ</a:t>
            </a:r>
            <a:endParaRPr lang="uk-UA" sz="2500" dirty="0" smtClean="0">
              <a:ea typeface="ＭＳ Ｐゴシック" pitchFamily="34" charset="-12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22381"/>
              </p:ext>
            </p:extLst>
          </p:nvPr>
        </p:nvGraphicFramePr>
        <p:xfrm>
          <a:off x="1043608" y="2492896"/>
          <a:ext cx="7488831" cy="1645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9833"/>
                <a:gridCol w="1069833"/>
                <a:gridCol w="1069833"/>
                <a:gridCol w="1069833"/>
                <a:gridCol w="1069833"/>
                <a:gridCol w="1069833"/>
                <a:gridCol w="1069833"/>
              </a:tblGrid>
              <a:tr h="68407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2014</a:t>
                      </a:r>
                      <a:endParaRPr lang="en-US" sz="2400" dirty="0"/>
                    </a:p>
                  </a:txBody>
                  <a:tcPr marL="91445" marR="91445" marT="45687" marB="4568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66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</a:p>
                    <a:p>
                      <a:endParaRPr lang="en-US" sz="2400" dirty="0"/>
                    </a:p>
                  </a:txBody>
                  <a:tcPr marL="91445" marR="91445" marT="45687" marB="4568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66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</a:p>
                    <a:p>
                      <a:endParaRPr lang="en-US" sz="2400" dirty="0"/>
                    </a:p>
                  </a:txBody>
                  <a:tcPr marL="91445" marR="91445" marT="45687" marB="4568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66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</a:p>
                    <a:p>
                      <a:endParaRPr lang="en-US" sz="2400" dirty="0"/>
                    </a:p>
                  </a:txBody>
                  <a:tcPr marL="91445" marR="91445" marT="45687" marB="4568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66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</a:p>
                    <a:p>
                      <a:endParaRPr lang="en-US" sz="2400" b="1" dirty="0"/>
                    </a:p>
                  </a:txBody>
                  <a:tcPr marL="91445" marR="91445" marT="45687" marB="4568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66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  <a:p>
                      <a:endParaRPr lang="en-US" sz="2400" dirty="0"/>
                    </a:p>
                  </a:txBody>
                  <a:tcPr marL="91445" marR="91445" marT="45687" marB="4568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66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  <a:p>
                      <a:endParaRPr lang="en-US" sz="2400" dirty="0"/>
                    </a:p>
                  </a:txBody>
                  <a:tcPr marL="91445" marR="91445" marT="45687" marB="45687"/>
                </a:tc>
              </a:tr>
              <a:tr h="6840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66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2400" dirty="0"/>
                    </a:p>
                  </a:txBody>
                  <a:tcPr marL="91445" marR="91445" marT="45687" marB="4568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66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endParaRPr lang="en-US" sz="2400" dirty="0"/>
                    </a:p>
                  </a:txBody>
                  <a:tcPr marL="91445" marR="91445" marT="45687" marB="4568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marL="91445" marR="91445" marT="45687" marB="4568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marL="91445" marR="91445" marT="45687" marB="4568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marL="91445" marR="91445" marT="45687" marB="4568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marL="91445" marR="91445" marT="45687" marB="4568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 marL="91445" marR="91445" marT="45687" marB="45687"/>
                </a:tc>
              </a:tr>
            </a:tbl>
          </a:graphicData>
        </a:graphic>
      </p:graphicFrame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144463" y="4293096"/>
            <a:ext cx="88201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618478"/>
              </p:ext>
            </p:extLst>
          </p:nvPr>
        </p:nvGraphicFramePr>
        <p:xfrm>
          <a:off x="971600" y="4725144"/>
          <a:ext cx="7704856" cy="1581745"/>
        </p:xfrm>
        <a:graphic>
          <a:graphicData uri="http://schemas.openxmlformats.org/drawingml/2006/table">
            <a:tbl>
              <a:tblPr/>
              <a:tblGrid>
                <a:gridCol w="1348992"/>
                <a:gridCol w="1028748"/>
                <a:gridCol w="1092514"/>
                <a:gridCol w="1028748"/>
                <a:gridCol w="1092513"/>
                <a:gridCol w="1092514"/>
                <a:gridCol w="1020827"/>
              </a:tblGrid>
              <a:tr h="1581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 = </a:t>
                      </a:r>
                      <a:endParaRPr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=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ведущие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)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+ 3 (ведомые)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3366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 =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=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7+3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=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7+3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=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7+3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= 7+3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= 7+3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=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7+3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85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54038" y="6437313"/>
            <a:ext cx="1295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01CE1AD-595C-43D5-9006-DC5D62C94515}" type="slidenum">
              <a:rPr lang="ru-RU" smtClean="0"/>
              <a:pPr eaLnBrk="1" hangingPunct="1"/>
              <a:t>27</a:t>
            </a:fld>
            <a:endParaRPr lang="ru-RU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052736"/>
            <a:ext cx="7772400" cy="706090"/>
          </a:xfrm>
        </p:spPr>
        <p:txBody>
          <a:bodyPr/>
          <a:lstStyle/>
          <a:p>
            <a:pPr algn="ctr" eaLnBrk="1" hangingPunct="1"/>
            <a:r>
              <a:rPr lang="ru-RU" sz="2400" b="1" kern="1200" dirty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  <a:sym typeface="Symbol" pitchFamily="18" charset="2"/>
              </a:rPr>
              <a:t>2015 год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72816"/>
            <a:ext cx="8208912" cy="4437062"/>
          </a:xfrm>
        </p:spPr>
        <p:txBody>
          <a:bodyPr/>
          <a:lstStyle/>
          <a:p>
            <a:pPr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Бен </a:t>
            </a:r>
            <a:r>
              <a:rPr lang="ru-RU" sz="1600" kern="1200" dirty="0" err="1">
                <a:solidFill>
                  <a:srgbClr val="002060"/>
                </a:solidFill>
                <a:latin typeface="Verdana" pitchFamily="34" charset="0"/>
              </a:rPr>
              <a:t>Гурион</a:t>
            </a: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, </a:t>
            </a:r>
            <a:r>
              <a:rPr lang="ru-RU" sz="1600" kern="1200" dirty="0" err="1">
                <a:solidFill>
                  <a:srgbClr val="002060"/>
                </a:solidFill>
                <a:latin typeface="Verdana" pitchFamily="34" charset="0"/>
              </a:rPr>
              <a:t>Сапиенца</a:t>
            </a: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, Экс-Марсель, </a:t>
            </a:r>
            <a:r>
              <a:rPr lang="ru-RU" sz="1600" kern="1200" dirty="0" err="1">
                <a:solidFill>
                  <a:srgbClr val="002060"/>
                </a:solidFill>
                <a:latin typeface="Verdana" pitchFamily="34" charset="0"/>
              </a:rPr>
              <a:t>Коимбра</a:t>
            </a: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 (будет первый набор в 2015), Сан-Пауло или Рио - они все выше нас в QS</a:t>
            </a:r>
            <a:r>
              <a:rPr lang="ru-RU" sz="1600" kern="1200" dirty="0" smtClean="0">
                <a:solidFill>
                  <a:srgbClr val="002060"/>
                </a:solidFill>
                <a:latin typeface="Verdana" pitchFamily="34" charset="0"/>
              </a:rPr>
              <a:t>;</a:t>
            </a:r>
            <a:endParaRPr lang="ru-RU" sz="1600" kern="1200" dirty="0">
              <a:solidFill>
                <a:srgbClr val="002060"/>
              </a:solidFill>
              <a:latin typeface="Verdana" pitchFamily="34" charset="0"/>
            </a:endParaRPr>
          </a:p>
          <a:p>
            <a:pPr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совместная </a:t>
            </a:r>
            <a:r>
              <a:rPr lang="ru-RU" sz="1600" kern="1200" dirty="0" err="1">
                <a:solidFill>
                  <a:srgbClr val="002060"/>
                </a:solidFill>
                <a:latin typeface="Verdana" pitchFamily="34" charset="0"/>
              </a:rPr>
              <a:t>PhD</a:t>
            </a: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 планируется у Эдинбурга и </a:t>
            </a:r>
            <a:r>
              <a:rPr lang="ru-RU" sz="1600" kern="1200" dirty="0" err="1" smtClean="0">
                <a:solidFill>
                  <a:srgbClr val="002060"/>
                </a:solidFill>
                <a:latin typeface="Verdana" pitchFamily="34" charset="0"/>
              </a:rPr>
              <a:t>Кертина</a:t>
            </a:r>
            <a:r>
              <a:rPr lang="ru-RU" sz="1600" kern="1200" dirty="0" smtClean="0">
                <a:solidFill>
                  <a:srgbClr val="002060"/>
                </a:solidFill>
                <a:latin typeface="Verdana" pitchFamily="34" charset="0"/>
              </a:rPr>
              <a:t>;</a:t>
            </a:r>
            <a:endParaRPr lang="ru-RU" sz="1600" kern="1200" dirty="0">
              <a:solidFill>
                <a:srgbClr val="002060"/>
              </a:solidFill>
              <a:latin typeface="Verdana" pitchFamily="34" charset="0"/>
            </a:endParaRPr>
          </a:p>
          <a:p>
            <a:pPr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Выберем 5 лучших, когда поймем, на какой они стадии (ближе к середине года</a:t>
            </a:r>
            <a:r>
              <a:rPr lang="ru-RU" sz="1600" kern="1200" dirty="0" smtClean="0">
                <a:solidFill>
                  <a:srgbClr val="002060"/>
                </a:solidFill>
                <a:latin typeface="Verdana" pitchFamily="34" charset="0"/>
              </a:rPr>
              <a:t>);</a:t>
            </a:r>
            <a:endParaRPr lang="ru-RU" sz="1600" kern="1200" dirty="0">
              <a:solidFill>
                <a:srgbClr val="002060"/>
              </a:solidFill>
              <a:latin typeface="Verdana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3 «отстающих» - здесь София, Штаты-</a:t>
            </a:r>
            <a:r>
              <a:rPr lang="ru-RU" sz="1600" kern="1200" dirty="0" err="1">
                <a:solidFill>
                  <a:srgbClr val="002060"/>
                </a:solidFill>
                <a:latin typeface="Verdana" pitchFamily="34" charset="0"/>
              </a:rPr>
              <a:t>Мэривуд</a:t>
            </a: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</a:rPr>
              <a:t>, вновь Лион и места, куда отправим наших читать лекции для повышения контингента иностранных </a:t>
            </a:r>
            <a:r>
              <a:rPr lang="ru-RU" sz="1600" kern="1200" dirty="0" err="1">
                <a:solidFill>
                  <a:srgbClr val="002060"/>
                </a:solidFill>
                <a:latin typeface="Verdana" pitchFamily="34" charset="0"/>
              </a:rPr>
              <a:t>студентов</a:t>
            </a:r>
            <a:r>
              <a:rPr lang="ru-RU" sz="1600" kern="1200" dirty="0" err="1">
                <a:solidFill>
                  <a:srgbClr val="002060"/>
                </a:solidFill>
                <a:latin typeface="Verdana" pitchFamily="34" charset="0"/>
                <a:sym typeface="Symbol" pitchFamily="18" charset="2"/>
              </a:rPr>
              <a:t>Географически</a:t>
            </a:r>
            <a:r>
              <a:rPr lang="ru-RU" sz="1600" kern="1200" dirty="0">
                <a:solidFill>
                  <a:srgbClr val="002060"/>
                </a:solidFill>
                <a:latin typeface="Verdana" pitchFamily="34" charset="0"/>
                <a:sym typeface="Symbol" pitchFamily="18" charset="2"/>
              </a:rPr>
              <a:t>…</a:t>
            </a:r>
          </a:p>
          <a:p>
            <a:pPr>
              <a:buFont typeface="Wingdings" pitchFamily="2" charset="2"/>
              <a:buNone/>
            </a:pPr>
            <a:endParaRPr lang="uk-UA" sz="2200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</a:pPr>
            <a:endParaRPr lang="uk-UA" sz="22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384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64960" y="908720"/>
            <a:ext cx="8443544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b="1" dirty="0">
                <a:solidFill>
                  <a:srgbClr val="FF0000"/>
                </a:solidFill>
              </a:rPr>
              <a:t>Задачи на ближайшее </a:t>
            </a:r>
            <a:r>
              <a:rPr lang="ru-RU" sz="2000" b="1" dirty="0" smtClean="0">
                <a:solidFill>
                  <a:srgbClr val="FF0000"/>
                </a:solidFill>
              </a:rPr>
              <a:t>время: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1) Совместные </a:t>
            </a:r>
            <a:r>
              <a:rPr lang="ru-RU" sz="1600" dirty="0">
                <a:solidFill>
                  <a:srgbClr val="002060"/>
                </a:solidFill>
              </a:rPr>
              <a:t>программы с университетами </a:t>
            </a:r>
            <a:r>
              <a:rPr lang="ru-RU" sz="1600" dirty="0" smtClean="0">
                <a:solidFill>
                  <a:srgbClr val="002060"/>
                </a:solidFill>
              </a:rPr>
              <a:t>5-100;  </a:t>
            </a:r>
            <a:endParaRPr lang="ru-RU" sz="1600" dirty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2) ИТМО </a:t>
            </a:r>
            <a:r>
              <a:rPr lang="ru-RU" sz="1600" dirty="0">
                <a:solidFill>
                  <a:srgbClr val="002060"/>
                </a:solidFill>
              </a:rPr>
              <a:t>– совместная </a:t>
            </a:r>
            <a:r>
              <a:rPr lang="ru-RU" sz="1600" dirty="0" smtClean="0">
                <a:solidFill>
                  <a:srgbClr val="002060"/>
                </a:solidFill>
              </a:rPr>
              <a:t>магистратура;</a:t>
            </a:r>
            <a:endParaRPr lang="en-US" sz="1600" dirty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3) ИТМО </a:t>
            </a:r>
            <a:r>
              <a:rPr lang="ru-RU" sz="1600" dirty="0">
                <a:solidFill>
                  <a:srgbClr val="002060"/>
                </a:solidFill>
              </a:rPr>
              <a:t>-  подготовка совместных </a:t>
            </a:r>
            <a:r>
              <a:rPr lang="ru-RU" sz="1600" dirty="0" smtClean="0">
                <a:solidFill>
                  <a:srgbClr val="002060"/>
                </a:solidFill>
              </a:rPr>
              <a:t>МООС;</a:t>
            </a:r>
            <a:endParaRPr lang="ru-RU" sz="1600" dirty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4) Мониторинг </a:t>
            </a:r>
            <a:r>
              <a:rPr lang="ru-RU" sz="1600" dirty="0">
                <a:solidFill>
                  <a:srgbClr val="002060"/>
                </a:solidFill>
              </a:rPr>
              <a:t>неэффективных программ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ru-RU" sz="2000" b="1" dirty="0">
                <a:solidFill>
                  <a:srgbClr val="FF0000"/>
                </a:solidFill>
              </a:rPr>
              <a:t>Необходимо совершенствовать: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002060"/>
                </a:solidFill>
              </a:rPr>
              <a:t>1) систему </a:t>
            </a:r>
            <a:r>
              <a:rPr lang="ru-RU" sz="1600" dirty="0">
                <a:solidFill>
                  <a:srgbClr val="002060"/>
                </a:solidFill>
              </a:rPr>
              <a:t>сопровождения иностранных </a:t>
            </a:r>
            <a:r>
              <a:rPr lang="ru-RU" sz="1600" dirty="0">
                <a:solidFill>
                  <a:srgbClr val="002060"/>
                </a:solidFill>
              </a:rPr>
              <a:t>студентов и </a:t>
            </a:r>
            <a:r>
              <a:rPr lang="ru-RU" sz="1600" dirty="0">
                <a:solidFill>
                  <a:srgbClr val="002060"/>
                </a:solidFill>
              </a:rPr>
              <a:t>аспирантов в </a:t>
            </a:r>
            <a:r>
              <a:rPr lang="ru-RU" sz="1600" dirty="0" smtClean="0">
                <a:solidFill>
                  <a:srgbClr val="002060"/>
                </a:solidFill>
              </a:rPr>
              <a:t>ТГУ;</a:t>
            </a:r>
            <a:endParaRPr lang="ru-RU" sz="1600" dirty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1600" dirty="0" smtClean="0">
                <a:solidFill>
                  <a:srgbClr val="002060"/>
                </a:solidFill>
              </a:rPr>
              <a:t>2) регламент </a:t>
            </a:r>
            <a:r>
              <a:rPr lang="ru-RU" sz="1600" dirty="0">
                <a:solidFill>
                  <a:srgbClr val="002060"/>
                </a:solidFill>
              </a:rPr>
              <a:t>и </a:t>
            </a:r>
            <a:r>
              <a:rPr lang="ru-RU" sz="1600" dirty="0">
                <a:solidFill>
                  <a:srgbClr val="002060"/>
                </a:solidFill>
              </a:rPr>
              <a:t>нормативные </a:t>
            </a:r>
            <a:r>
              <a:rPr lang="ru-RU" sz="1600" dirty="0">
                <a:solidFill>
                  <a:srgbClr val="002060"/>
                </a:solidFill>
              </a:rPr>
              <a:t>документы, определяющие порядок организации и сопровождения совместных международных образовательных </a:t>
            </a:r>
            <a:r>
              <a:rPr lang="ru-RU" sz="1600" dirty="0">
                <a:solidFill>
                  <a:srgbClr val="002060"/>
                </a:solidFill>
              </a:rPr>
              <a:t>программ </a:t>
            </a:r>
            <a:r>
              <a:rPr lang="en-US" sz="1600" dirty="0">
                <a:solidFill>
                  <a:srgbClr val="002060"/>
                </a:solidFill>
              </a:rPr>
              <a:t>(</a:t>
            </a:r>
            <a:r>
              <a:rPr lang="ru-RU" sz="1600" i="1" dirty="0">
                <a:solidFill>
                  <a:srgbClr val="002060"/>
                </a:solidFill>
              </a:rPr>
              <a:t>Проект разработан</a:t>
            </a:r>
            <a:r>
              <a:rPr lang="ru-RU" sz="1600" dirty="0" smtClean="0">
                <a:solidFill>
                  <a:srgbClr val="002060"/>
                </a:solidFill>
              </a:rPr>
              <a:t>);</a:t>
            </a:r>
            <a:endParaRPr lang="ru-RU" sz="1600" dirty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3) регламент</a:t>
            </a:r>
            <a:r>
              <a:rPr lang="ru-RU" sz="1600" dirty="0">
                <a:solidFill>
                  <a:srgbClr val="002060"/>
                </a:solidFill>
              </a:rPr>
              <a:t>, определяющий виды, способы и механизмы академической мобильности студентов и </a:t>
            </a:r>
            <a:r>
              <a:rPr lang="ru-RU" sz="1600" dirty="0" smtClean="0">
                <a:solidFill>
                  <a:srgbClr val="002060"/>
                </a:solidFill>
              </a:rPr>
              <a:t>аспирантов.</a:t>
            </a:r>
          </a:p>
          <a:p>
            <a:endParaRPr lang="ru-RU" sz="1600" dirty="0">
              <a:solidFill>
                <a:srgbClr val="002060"/>
              </a:solidFill>
            </a:endParaRPr>
          </a:p>
          <a:p>
            <a:pPr algn="ctr"/>
            <a:r>
              <a:rPr lang="ru-RU" sz="2000" b="1" dirty="0">
                <a:solidFill>
                  <a:srgbClr val="FF0000"/>
                </a:solidFill>
              </a:rPr>
              <a:t>Отсутствует (необходимо ввести</a:t>
            </a:r>
            <a:r>
              <a:rPr lang="ru-RU" sz="2000" b="1" dirty="0" smtClean="0">
                <a:solidFill>
                  <a:srgbClr val="FF0000"/>
                </a:solidFill>
              </a:rPr>
              <a:t>):</a:t>
            </a:r>
            <a:endParaRPr lang="ru-RU" sz="2000" b="1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1600" dirty="0" smtClean="0">
                <a:solidFill>
                  <a:srgbClr val="002060"/>
                </a:solidFill>
              </a:rPr>
              <a:t>1) мотивация </a:t>
            </a:r>
            <a:r>
              <a:rPr lang="ru-RU" sz="1600" dirty="0">
                <a:solidFill>
                  <a:srgbClr val="002060"/>
                </a:solidFill>
              </a:rPr>
              <a:t>ППС </a:t>
            </a:r>
            <a:r>
              <a:rPr lang="ru-RU" sz="1600" dirty="0">
                <a:solidFill>
                  <a:srgbClr val="002060"/>
                </a:solidFill>
              </a:rPr>
              <a:t>к разработке международных образовательных программ в ТГУ и чтению курсов на английском </a:t>
            </a:r>
            <a:r>
              <a:rPr lang="ru-RU" sz="1600" dirty="0" smtClean="0">
                <a:solidFill>
                  <a:srgbClr val="002060"/>
                </a:solidFill>
              </a:rPr>
              <a:t>языке;</a:t>
            </a:r>
            <a:endParaRPr lang="ru-RU" sz="1600" dirty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2) нормативные </a:t>
            </a:r>
            <a:r>
              <a:rPr lang="ru-RU" sz="1600" dirty="0">
                <a:solidFill>
                  <a:srgbClr val="002060"/>
                </a:solidFill>
              </a:rPr>
              <a:t>документы для </a:t>
            </a:r>
            <a:r>
              <a:rPr lang="ru-RU" sz="1600" dirty="0">
                <a:solidFill>
                  <a:srgbClr val="002060"/>
                </a:solidFill>
              </a:rPr>
              <a:t>защиты кандидатской диссертации на английском </a:t>
            </a:r>
            <a:r>
              <a:rPr lang="ru-RU" sz="1600" dirty="0">
                <a:solidFill>
                  <a:srgbClr val="002060"/>
                </a:solidFill>
              </a:rPr>
              <a:t>языке, </a:t>
            </a:r>
            <a:r>
              <a:rPr lang="en-US" sz="1600" dirty="0" smtClean="0">
                <a:solidFill>
                  <a:srgbClr val="002060"/>
                </a:solidFill>
              </a:rPr>
              <a:t>PhD</a:t>
            </a:r>
            <a:r>
              <a:rPr lang="ru-RU" sz="1600" dirty="0" smtClean="0">
                <a:solidFill>
                  <a:srgbClr val="002060"/>
                </a:solidFill>
              </a:rPr>
              <a:t>.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1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836712"/>
            <a:ext cx="8352928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000" b="1" dirty="0">
                <a:solidFill>
                  <a:srgbClr val="FF0000"/>
                </a:solidFill>
              </a:rPr>
              <a:t>Проекты на </a:t>
            </a:r>
            <a:r>
              <a:rPr lang="ru-RU" sz="2000" b="1" dirty="0" smtClean="0">
                <a:solidFill>
                  <a:srgbClr val="FF0000"/>
                </a:solidFill>
              </a:rPr>
              <a:t>2015-2016 гг.:</a:t>
            </a:r>
            <a:endParaRPr lang="ru-RU" sz="2000" b="1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1600" dirty="0">
                <a:solidFill>
                  <a:srgbClr val="002060"/>
                </a:solidFill>
              </a:rPr>
              <a:t>1. </a:t>
            </a:r>
            <a:r>
              <a:rPr lang="ru-RU" sz="1600" dirty="0">
                <a:solidFill>
                  <a:srgbClr val="002060"/>
                </a:solidFill>
              </a:rPr>
              <a:t>Организация </a:t>
            </a:r>
            <a:r>
              <a:rPr lang="ru-RU" sz="1600" dirty="0">
                <a:solidFill>
                  <a:srgbClr val="002060"/>
                </a:solidFill>
              </a:rPr>
              <a:t>и сопровождение совместных международных образовательных программ в </a:t>
            </a:r>
            <a:r>
              <a:rPr lang="ru-RU" sz="1600" dirty="0" smtClean="0">
                <a:solidFill>
                  <a:srgbClr val="002060"/>
                </a:solidFill>
              </a:rPr>
              <a:t>ТГУ;</a:t>
            </a:r>
            <a:endParaRPr lang="ru-RU" sz="1600" dirty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1600" dirty="0">
                <a:solidFill>
                  <a:srgbClr val="002060"/>
                </a:solidFill>
              </a:rPr>
              <a:t>2. </a:t>
            </a:r>
            <a:r>
              <a:rPr lang="ru-RU" sz="1600" dirty="0">
                <a:solidFill>
                  <a:srgbClr val="002060"/>
                </a:solidFill>
              </a:rPr>
              <a:t>Совместные программы с университетами </a:t>
            </a:r>
            <a:r>
              <a:rPr lang="ru-RU" sz="1600" dirty="0" smtClean="0">
                <a:solidFill>
                  <a:srgbClr val="002060"/>
                </a:solidFill>
              </a:rPr>
              <a:t>5-100;  </a:t>
            </a:r>
            <a:endParaRPr lang="ru-RU" sz="1600" dirty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1600" dirty="0">
                <a:solidFill>
                  <a:srgbClr val="002060"/>
                </a:solidFill>
              </a:rPr>
              <a:t>3. Развитие </a:t>
            </a:r>
            <a:r>
              <a:rPr lang="ru-RU" sz="1600" dirty="0">
                <a:solidFill>
                  <a:srgbClr val="002060"/>
                </a:solidFill>
              </a:rPr>
              <a:t>электронного обучения и дистанционных технологий, в том числе </a:t>
            </a:r>
            <a:r>
              <a:rPr lang="ru-RU" sz="1600" dirty="0">
                <a:solidFill>
                  <a:srgbClr val="002060"/>
                </a:solidFill>
              </a:rPr>
              <a:t>Интернет- лицея</a:t>
            </a:r>
          </a:p>
          <a:p>
            <a:r>
              <a:rPr lang="ru-RU" sz="1600" i="1" dirty="0" smtClean="0">
                <a:solidFill>
                  <a:srgbClr val="002060"/>
                </a:solidFill>
              </a:rPr>
              <a:t>            - МООС </a:t>
            </a:r>
            <a:r>
              <a:rPr lang="ru-RU" sz="1600" i="1" dirty="0">
                <a:solidFill>
                  <a:srgbClr val="002060"/>
                </a:solidFill>
              </a:rPr>
              <a:t>- проекты с </a:t>
            </a:r>
            <a:r>
              <a:rPr lang="en-US" sz="1600" i="1" dirty="0" err="1">
                <a:solidFill>
                  <a:srgbClr val="002060"/>
                </a:solidFill>
              </a:rPr>
              <a:t>EdX</a:t>
            </a:r>
            <a:r>
              <a:rPr lang="ru-RU" sz="1600" i="1" dirty="0">
                <a:solidFill>
                  <a:srgbClr val="002060"/>
                </a:solidFill>
              </a:rPr>
              <a:t>, </a:t>
            </a:r>
            <a:r>
              <a:rPr lang="ru-RU" sz="1600" i="1" dirty="0" err="1">
                <a:solidFill>
                  <a:srgbClr val="002060"/>
                </a:solidFill>
              </a:rPr>
              <a:t>Лекториумом</a:t>
            </a:r>
            <a:r>
              <a:rPr lang="ru-RU" sz="1600" i="1" dirty="0">
                <a:solidFill>
                  <a:srgbClr val="002060"/>
                </a:solidFill>
              </a:rPr>
              <a:t>, </a:t>
            </a:r>
            <a:r>
              <a:rPr lang="ru-RU" sz="1600" i="1" dirty="0" err="1">
                <a:solidFill>
                  <a:srgbClr val="002060"/>
                </a:solidFill>
              </a:rPr>
              <a:t>Сколтех</a:t>
            </a:r>
            <a:r>
              <a:rPr lang="ru-RU" sz="1600" i="1" dirty="0">
                <a:solidFill>
                  <a:srgbClr val="002060"/>
                </a:solidFill>
              </a:rPr>
              <a:t>, </a:t>
            </a:r>
            <a:r>
              <a:rPr lang="ru-RU" sz="1600" i="1" dirty="0" smtClean="0">
                <a:solidFill>
                  <a:srgbClr val="002060"/>
                </a:solidFill>
              </a:rPr>
              <a:t>МИТ.</a:t>
            </a:r>
            <a:endParaRPr lang="ru-RU" sz="1600" i="1" dirty="0">
              <a:solidFill>
                <a:srgbClr val="002060"/>
              </a:solidFill>
            </a:endParaRPr>
          </a:p>
          <a:p>
            <a:r>
              <a:rPr lang="ru-RU" sz="1600" i="1" dirty="0" smtClean="0">
                <a:solidFill>
                  <a:srgbClr val="002060"/>
                </a:solidFill>
              </a:rPr>
              <a:t>            - Внутренний </a:t>
            </a:r>
            <a:r>
              <a:rPr lang="ru-RU" sz="1600" i="1" dirty="0">
                <a:solidFill>
                  <a:srgbClr val="002060"/>
                </a:solidFill>
              </a:rPr>
              <a:t>конкурс </a:t>
            </a:r>
            <a:r>
              <a:rPr lang="ru-RU" sz="1600" i="1" dirty="0" smtClean="0">
                <a:solidFill>
                  <a:srgbClr val="002060"/>
                </a:solidFill>
              </a:rPr>
              <a:t>МООС.</a:t>
            </a:r>
            <a:endParaRPr lang="ru-RU" sz="1600" i="1" dirty="0">
              <a:solidFill>
                <a:srgbClr val="002060"/>
              </a:solidFill>
            </a:endParaRPr>
          </a:p>
          <a:p>
            <a:r>
              <a:rPr lang="ru-RU" sz="1600" i="1" dirty="0" smtClean="0">
                <a:solidFill>
                  <a:srgbClr val="002060"/>
                </a:solidFill>
              </a:rPr>
              <a:t>            - Сетевые </a:t>
            </a:r>
            <a:r>
              <a:rPr lang="ru-RU" sz="1600" i="1" dirty="0">
                <a:solidFill>
                  <a:srgbClr val="002060"/>
                </a:solidFill>
              </a:rPr>
              <a:t>проекты с университетами </a:t>
            </a:r>
            <a:r>
              <a:rPr lang="ru-RU" sz="1600" i="1" dirty="0" smtClean="0">
                <a:solidFill>
                  <a:srgbClr val="002060"/>
                </a:solidFill>
              </a:rPr>
              <a:t>5-100.</a:t>
            </a:r>
            <a:endParaRPr lang="ru-RU" sz="1600" i="1" dirty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1600" i="1" dirty="0" smtClean="0">
                <a:solidFill>
                  <a:srgbClr val="002060"/>
                </a:solidFill>
              </a:rPr>
              <a:t>            - Сетевой </a:t>
            </a:r>
            <a:r>
              <a:rPr lang="ru-RU" sz="1600" i="1" dirty="0">
                <a:solidFill>
                  <a:srgbClr val="002060"/>
                </a:solidFill>
              </a:rPr>
              <a:t>проект с </a:t>
            </a:r>
            <a:r>
              <a:rPr lang="ru-RU" sz="1600" i="1" dirty="0" smtClean="0">
                <a:solidFill>
                  <a:srgbClr val="002060"/>
                </a:solidFill>
              </a:rPr>
              <a:t>ТУСУР.</a:t>
            </a:r>
            <a:endParaRPr lang="ru-RU" sz="1600" i="1" dirty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1600" dirty="0">
                <a:solidFill>
                  <a:srgbClr val="002060"/>
                </a:solidFill>
              </a:rPr>
              <a:t>4. </a:t>
            </a:r>
            <a:r>
              <a:rPr lang="ru-RU" sz="1600" dirty="0">
                <a:solidFill>
                  <a:srgbClr val="002060"/>
                </a:solidFill>
              </a:rPr>
              <a:t>Мотивация ППС </a:t>
            </a:r>
            <a:r>
              <a:rPr lang="ru-RU" sz="1600" dirty="0">
                <a:solidFill>
                  <a:srgbClr val="002060"/>
                </a:solidFill>
              </a:rPr>
              <a:t>к разработке международных образовательных программ в ТГУ и чтению курсов на английском </a:t>
            </a:r>
            <a:r>
              <a:rPr lang="ru-RU" sz="1600" dirty="0" smtClean="0">
                <a:solidFill>
                  <a:srgbClr val="002060"/>
                </a:solidFill>
              </a:rPr>
              <a:t>языке;</a:t>
            </a:r>
            <a:endParaRPr lang="ru-RU" sz="1600" dirty="0">
              <a:solidFill>
                <a:srgbClr val="002060"/>
              </a:solidFill>
            </a:endParaRPr>
          </a:p>
          <a:p>
            <a:r>
              <a:rPr lang="ru-RU" sz="1600" dirty="0">
                <a:solidFill>
                  <a:srgbClr val="002060"/>
                </a:solidFill>
              </a:rPr>
              <a:t>5. </a:t>
            </a:r>
            <a:r>
              <a:rPr lang="ru-RU" sz="1600" dirty="0">
                <a:solidFill>
                  <a:srgbClr val="002060"/>
                </a:solidFill>
              </a:rPr>
              <a:t>Разработка нормативной базы для </a:t>
            </a:r>
            <a:r>
              <a:rPr lang="ru-RU" sz="1600" dirty="0">
                <a:solidFill>
                  <a:srgbClr val="002060"/>
                </a:solidFill>
              </a:rPr>
              <a:t>защиты кандидатской диссертации на английском </a:t>
            </a:r>
            <a:r>
              <a:rPr lang="ru-RU" sz="1600" dirty="0">
                <a:solidFill>
                  <a:srgbClr val="002060"/>
                </a:solidFill>
              </a:rPr>
              <a:t>языке, </a:t>
            </a:r>
            <a:r>
              <a:rPr lang="en-US" sz="1600" dirty="0" smtClean="0">
                <a:solidFill>
                  <a:srgbClr val="002060"/>
                </a:solidFill>
              </a:rPr>
              <a:t>PhD</a:t>
            </a:r>
            <a:r>
              <a:rPr lang="ru-RU" sz="1600" dirty="0" smtClean="0">
                <a:solidFill>
                  <a:srgbClr val="002060"/>
                </a:solidFill>
              </a:rPr>
              <a:t>.</a:t>
            </a:r>
            <a:endParaRPr lang="ru-RU" sz="1600" dirty="0">
              <a:solidFill>
                <a:srgbClr val="002060"/>
              </a:solidFill>
            </a:endParaRPr>
          </a:p>
          <a:p>
            <a:pPr algn="ctr"/>
            <a:r>
              <a:rPr lang="ru-RU" sz="2000" b="1" dirty="0">
                <a:solidFill>
                  <a:srgbClr val="FF0000"/>
                </a:solidFill>
              </a:rPr>
              <a:t>Сетевые программы со стратегическими </a:t>
            </a:r>
            <a:r>
              <a:rPr lang="ru-RU" sz="2000" b="1" dirty="0" smtClean="0">
                <a:solidFill>
                  <a:srgbClr val="FF0000"/>
                </a:solidFill>
              </a:rPr>
              <a:t>партнерами:</a:t>
            </a:r>
            <a:endParaRPr lang="ru-RU" sz="2000" b="1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1600" dirty="0" smtClean="0">
                <a:solidFill>
                  <a:srgbClr val="002060"/>
                </a:solidFill>
              </a:rPr>
              <a:t>а) Организация </a:t>
            </a:r>
            <a:r>
              <a:rPr lang="ru-RU" sz="1600" dirty="0">
                <a:solidFill>
                  <a:srgbClr val="002060"/>
                </a:solidFill>
              </a:rPr>
              <a:t>комплексов НОЦ-кафедра </a:t>
            </a:r>
            <a:r>
              <a:rPr lang="ru-RU" sz="1600" dirty="0">
                <a:solidFill>
                  <a:srgbClr val="002060"/>
                </a:solidFill>
              </a:rPr>
              <a:t>( подобных ИСС</a:t>
            </a:r>
            <a:r>
              <a:rPr lang="ru-RU" sz="1600" dirty="0">
                <a:solidFill>
                  <a:srgbClr val="002060"/>
                </a:solidFill>
              </a:rPr>
              <a:t>, «Агат», Сбербанк, </a:t>
            </a:r>
            <a:r>
              <a:rPr lang="ru-RU" sz="1600" dirty="0" err="1">
                <a:solidFill>
                  <a:srgbClr val="002060"/>
                </a:solidFill>
              </a:rPr>
              <a:t>Микран</a:t>
            </a:r>
            <a:r>
              <a:rPr lang="ru-RU" sz="1600" dirty="0">
                <a:solidFill>
                  <a:srgbClr val="002060"/>
                </a:solidFill>
              </a:rPr>
              <a:t>, Газпром космические системы</a:t>
            </a:r>
            <a:r>
              <a:rPr lang="ru-RU" sz="1600" dirty="0" smtClean="0">
                <a:solidFill>
                  <a:srgbClr val="002060"/>
                </a:solidFill>
              </a:rPr>
              <a:t>);</a:t>
            </a:r>
            <a:endParaRPr lang="ru-RU" sz="1600" dirty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б) ДПО </a:t>
            </a:r>
            <a:r>
              <a:rPr lang="ru-RU" sz="1600" dirty="0">
                <a:solidFill>
                  <a:srgbClr val="002060"/>
                </a:solidFill>
              </a:rPr>
              <a:t>для партнеров (пример – программа по энергосбережению, программа для «</a:t>
            </a:r>
            <a:r>
              <a:rPr lang="ru-RU" sz="1600" dirty="0" err="1">
                <a:solidFill>
                  <a:srgbClr val="002060"/>
                </a:solidFill>
              </a:rPr>
              <a:t>Микрана</a:t>
            </a:r>
            <a:r>
              <a:rPr lang="ru-RU" sz="1600" dirty="0" smtClean="0">
                <a:solidFill>
                  <a:srgbClr val="002060"/>
                </a:solidFill>
              </a:rPr>
              <a:t>»).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27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24744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Стратегическая инициатива 1 «Формирование портфеля программ, обеспечивающих международную </a:t>
            </a:r>
            <a:r>
              <a:rPr lang="ru-RU" b="1" dirty="0" smtClean="0">
                <a:solidFill>
                  <a:srgbClr val="FF0000"/>
                </a:solidFill>
              </a:rPr>
              <a:t>конкурентоспособность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(«</a:t>
            </a:r>
            <a:r>
              <a:rPr lang="ru-RU" b="1" dirty="0">
                <a:solidFill>
                  <a:srgbClr val="FF0000"/>
                </a:solidFill>
              </a:rPr>
              <a:t>Интеллектуальный портфель</a:t>
            </a:r>
            <a:r>
              <a:rPr lang="ru-RU" b="1" dirty="0" smtClean="0">
                <a:solidFill>
                  <a:srgbClr val="FF0000"/>
                </a:solidFill>
              </a:rPr>
              <a:t>»)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102385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</a:rPr>
              <a:t>Задача 1. </a:t>
            </a:r>
            <a:r>
              <a:rPr lang="ru-RU" sz="1600" dirty="0">
                <a:solidFill>
                  <a:srgbClr val="002060"/>
                </a:solidFill>
              </a:rPr>
              <a:t>Внедрение в ТГУ новых образовательных программ совместно с ведущими иностранными и российскими университетами и научными организациями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i="1" dirty="0" smtClean="0">
                <a:solidFill>
                  <a:srgbClr val="002060"/>
                </a:solidFill>
              </a:rPr>
              <a:t>(формулировка постановления 211)</a:t>
            </a:r>
            <a:endParaRPr lang="ru-RU" sz="16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04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6516" y="899156"/>
            <a:ext cx="7848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Состояние дел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412776"/>
            <a:ext cx="8280920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 smtClean="0">
                <a:solidFill>
                  <a:schemeClr val="tx2"/>
                </a:solidFill>
                <a:latin typeface="+mn-lt"/>
              </a:rPr>
              <a:t>1. По </a:t>
            </a:r>
            <a:r>
              <a:rPr lang="ru-RU" sz="1600" b="1" dirty="0">
                <a:solidFill>
                  <a:schemeClr val="tx2"/>
                </a:solidFill>
                <a:latin typeface="+mn-lt"/>
              </a:rPr>
              <a:t>всем разделам дорожной карты показатели </a:t>
            </a:r>
            <a:r>
              <a:rPr lang="ru-RU" sz="1600" b="1" dirty="0">
                <a:solidFill>
                  <a:schemeClr val="tx2"/>
                </a:solidFill>
                <a:latin typeface="+mn-lt"/>
              </a:rPr>
              <a:t>перевыполнены </a:t>
            </a:r>
            <a:r>
              <a:rPr lang="ru-RU" sz="1600" dirty="0">
                <a:solidFill>
                  <a:srgbClr val="002060"/>
                </a:solidFill>
              </a:rPr>
              <a:t>(например, 9 </a:t>
            </a:r>
            <a:r>
              <a:rPr lang="ru-RU" sz="1600" dirty="0">
                <a:solidFill>
                  <a:srgbClr val="002060"/>
                </a:solidFill>
              </a:rPr>
              <a:t>международных совместных образовательных программ вместо 3 по плану</a:t>
            </a:r>
            <a:r>
              <a:rPr lang="ru-RU" sz="1600" dirty="0">
                <a:solidFill>
                  <a:srgbClr val="002060"/>
                </a:solidFill>
              </a:rPr>
              <a:t>, 4 </a:t>
            </a:r>
            <a:r>
              <a:rPr lang="ru-RU" sz="1600" dirty="0">
                <a:solidFill>
                  <a:srgbClr val="002060"/>
                </a:solidFill>
              </a:rPr>
              <a:t>образовательных программы, прошедшие международную или профессионально-общественную аттестацию </a:t>
            </a:r>
            <a:r>
              <a:rPr lang="ru-RU" sz="1600" dirty="0" smtClean="0">
                <a:solidFill>
                  <a:srgbClr val="002060"/>
                </a:solidFill>
              </a:rPr>
              <a:t>вместо1</a:t>
            </a:r>
            <a:r>
              <a:rPr lang="ru-RU" sz="1600" dirty="0">
                <a:solidFill>
                  <a:srgbClr val="002060"/>
                </a:solidFill>
              </a:rPr>
              <a:t>)</a:t>
            </a:r>
            <a:endParaRPr lang="ru-RU" sz="1600" dirty="0">
              <a:solidFill>
                <a:srgbClr val="002060"/>
              </a:solidFill>
            </a:endParaRPr>
          </a:p>
          <a:p>
            <a:r>
              <a:rPr lang="ru-RU" sz="1600" b="1" dirty="0" smtClean="0">
                <a:solidFill>
                  <a:schemeClr val="tx2"/>
                </a:solidFill>
                <a:latin typeface="+mn-lt"/>
              </a:rPr>
              <a:t>2. Уточнены </a:t>
            </a:r>
            <a:r>
              <a:rPr lang="ru-RU" sz="1600" b="1" dirty="0">
                <a:solidFill>
                  <a:schemeClr val="tx2"/>
                </a:solidFill>
                <a:latin typeface="+mn-lt"/>
              </a:rPr>
              <a:t>подходы к выбору совместных международных образовательных программ</a:t>
            </a:r>
          </a:p>
          <a:p>
            <a:pPr>
              <a:spcAft>
                <a:spcPts val="600"/>
              </a:spcAft>
            </a:pPr>
            <a:r>
              <a:rPr lang="ru-RU" sz="1600" dirty="0" smtClean="0">
                <a:solidFill>
                  <a:srgbClr val="002060"/>
                </a:solidFill>
              </a:rPr>
              <a:t>(</a:t>
            </a:r>
            <a:r>
              <a:rPr lang="ru-RU" sz="1600" dirty="0">
                <a:solidFill>
                  <a:srgbClr val="002060"/>
                </a:solidFill>
              </a:rPr>
              <a:t>с</a:t>
            </a:r>
            <a:r>
              <a:rPr lang="ru-RU" sz="1600" dirty="0" smtClean="0">
                <a:solidFill>
                  <a:srgbClr val="002060"/>
                </a:solidFill>
              </a:rPr>
              <a:t>формулированы </a:t>
            </a:r>
            <a:r>
              <a:rPr lang="ru-RU" sz="1600" dirty="0">
                <a:solidFill>
                  <a:srgbClr val="002060"/>
                </a:solidFill>
              </a:rPr>
              <a:t>основные принципы и подготовлены несколько проектов, базирующихся на доминанте качества образования и разрабатывающих систему развития и управления качеством </a:t>
            </a:r>
            <a:r>
              <a:rPr lang="ru-RU" sz="1600" dirty="0" smtClean="0">
                <a:solidFill>
                  <a:srgbClr val="002060"/>
                </a:solidFill>
              </a:rPr>
              <a:t>образования)</a:t>
            </a:r>
            <a:endParaRPr lang="ru-RU" sz="1600" dirty="0">
              <a:solidFill>
                <a:srgbClr val="002060"/>
              </a:solidFill>
            </a:endParaRPr>
          </a:p>
          <a:p>
            <a:r>
              <a:rPr lang="ru-RU" sz="1600" b="1" dirty="0" smtClean="0">
                <a:solidFill>
                  <a:schemeClr val="tx2"/>
                </a:solidFill>
                <a:latin typeface="+mn-lt"/>
              </a:rPr>
              <a:t>3. Опыт </a:t>
            </a:r>
            <a:r>
              <a:rPr lang="ru-RU" sz="1600" b="1" dirty="0">
                <a:solidFill>
                  <a:schemeClr val="tx2"/>
                </a:solidFill>
                <a:latin typeface="+mn-lt"/>
              </a:rPr>
              <a:t>международной и профессионально-общественной аккредитации</a:t>
            </a:r>
          </a:p>
          <a:p>
            <a:pPr algn="ctr">
              <a:spcAft>
                <a:spcPts val="600"/>
              </a:spcAft>
            </a:pPr>
            <a:r>
              <a:rPr lang="ru-RU" sz="1600" b="1" dirty="0"/>
              <a:t> </a:t>
            </a:r>
            <a:r>
              <a:rPr lang="ru-RU" sz="2000" b="1" dirty="0">
                <a:solidFill>
                  <a:srgbClr val="FF0000"/>
                </a:solidFill>
              </a:rPr>
              <a:t>Проблемы и затруднения</a:t>
            </a:r>
          </a:p>
          <a:p>
            <a:pPr>
              <a:spcAft>
                <a:spcPts val="600"/>
              </a:spcAft>
            </a:pPr>
            <a:r>
              <a:rPr lang="ru-RU" sz="1600" dirty="0" smtClean="0">
                <a:solidFill>
                  <a:srgbClr val="002060"/>
                </a:solidFill>
              </a:rPr>
              <a:t>1) Внешнеполитическая </a:t>
            </a:r>
            <a:r>
              <a:rPr lang="ru-RU" sz="1600" dirty="0">
                <a:solidFill>
                  <a:srgbClr val="002060"/>
                </a:solidFill>
              </a:rPr>
              <a:t>ситуация (приоритеты сдвигаются на Восток, хотя нацеленность на «мост» и тройные программы остается</a:t>
            </a:r>
            <a:r>
              <a:rPr lang="ru-RU" sz="1600" dirty="0" smtClean="0">
                <a:solidFill>
                  <a:srgbClr val="002060"/>
                </a:solidFill>
              </a:rPr>
              <a:t>);</a:t>
            </a:r>
            <a:endParaRPr lang="ru-RU" sz="1600" dirty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1600" dirty="0" smtClean="0">
                <a:solidFill>
                  <a:srgbClr val="002060"/>
                </a:solidFill>
              </a:rPr>
              <a:t>2) Недостаточная </a:t>
            </a:r>
            <a:r>
              <a:rPr lang="ru-RU" sz="1600" dirty="0">
                <a:solidFill>
                  <a:srgbClr val="002060"/>
                </a:solidFill>
              </a:rPr>
              <a:t>правовая и нормативная база (</a:t>
            </a:r>
            <a:r>
              <a:rPr lang="en-US" sz="1600" dirty="0">
                <a:solidFill>
                  <a:srgbClr val="002060"/>
                </a:solidFill>
              </a:rPr>
              <a:t>PhD</a:t>
            </a:r>
            <a:r>
              <a:rPr lang="ru-RU" sz="1600" dirty="0">
                <a:solidFill>
                  <a:srgbClr val="002060"/>
                </a:solidFill>
              </a:rPr>
              <a:t>, защиты на английском языке, визовый режим и т.п</a:t>
            </a:r>
            <a:r>
              <a:rPr lang="ru-RU" sz="1600" dirty="0" smtClean="0">
                <a:solidFill>
                  <a:srgbClr val="002060"/>
                </a:solidFill>
              </a:rPr>
              <a:t>.);</a:t>
            </a:r>
            <a:endParaRPr lang="ru-RU" sz="1600" dirty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3) Отсутствие </a:t>
            </a:r>
            <a:r>
              <a:rPr lang="ru-RU" sz="1600" dirty="0">
                <a:solidFill>
                  <a:srgbClr val="002060"/>
                </a:solidFill>
              </a:rPr>
              <a:t>пула специальных лотов для «5-100» в ФЦП, РФФИ, РГНФ и</a:t>
            </a:r>
            <a:r>
              <a:rPr lang="ru-RU" sz="1600" dirty="0"/>
              <a:t> </a:t>
            </a:r>
            <a:r>
              <a:rPr lang="ru-RU" sz="1600" dirty="0">
                <a:solidFill>
                  <a:srgbClr val="002060"/>
                </a:solidFill>
              </a:rPr>
              <a:t>т.п.</a:t>
            </a:r>
          </a:p>
        </p:txBody>
      </p:sp>
    </p:spTree>
    <p:extLst>
      <p:ext uri="{BB962C8B-B14F-4D97-AF65-F5344CB8AC3E}">
        <p14:creationId xmlns:p14="http://schemas.microsoft.com/office/powerpoint/2010/main" val="297443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2780928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СПАСИБО ЗА ВНИМАНИЕ!</a:t>
            </a:r>
            <a:endParaRPr lang="ru-RU" sz="3600" b="1" dirty="0">
              <a:solidFill>
                <a:srgbClr val="002060"/>
              </a:solidFill>
            </a:endParaRPr>
          </a:p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56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24744"/>
            <a:ext cx="81571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2060"/>
                </a:solidFill>
              </a:rPr>
              <a:t>1.1.1. Внедрение новых образовательных магистерских, аспирантских / </a:t>
            </a:r>
            <a:r>
              <a:rPr lang="ru-RU" sz="1600" dirty="0" err="1">
                <a:solidFill>
                  <a:srgbClr val="002060"/>
                </a:solidFill>
              </a:rPr>
              <a:t>PhD</a:t>
            </a:r>
            <a:r>
              <a:rPr lang="ru-RU" sz="1600" dirty="0">
                <a:solidFill>
                  <a:srgbClr val="002060"/>
                </a:solidFill>
              </a:rPr>
              <a:t> программ и программ прикладного </a:t>
            </a:r>
            <a:r>
              <a:rPr lang="ru-RU" sz="1600" dirty="0" err="1">
                <a:solidFill>
                  <a:srgbClr val="002060"/>
                </a:solidFill>
              </a:rPr>
              <a:t>бакалавриата</a:t>
            </a:r>
            <a:r>
              <a:rPr lang="ru-RU" sz="1600" dirty="0">
                <a:solidFill>
                  <a:srgbClr val="002060"/>
                </a:solidFill>
              </a:rPr>
              <a:t> совместно с ведущими иностранными и российскими университетами и научными организациями, в том числе программ, предусматривающих последовательное  обучение в Европейском Университете, ТГУ и Азиатском Университете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851482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002060"/>
                </a:solidFill>
              </a:rPr>
              <a:t>1.1.2. Развитие электронного обучения и дистанционных технологий, в том числе создание Интернет-лицея и развитие дистанционных школ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645024"/>
            <a:ext cx="79928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</a:rPr>
              <a:t>1.1.3. Развитие </a:t>
            </a:r>
            <a:r>
              <a:rPr lang="ru-RU" sz="1600" dirty="0">
                <a:solidFill>
                  <a:srgbClr val="002060"/>
                </a:solidFill>
              </a:rPr>
              <a:t>системы непрерывного образования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149080"/>
            <a:ext cx="81571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002060"/>
                </a:solidFill>
              </a:rPr>
              <a:t>1.1.4. Развитие </a:t>
            </a:r>
            <a:r>
              <a:rPr lang="ru-RU" sz="1600" dirty="0">
                <a:solidFill>
                  <a:srgbClr val="002060"/>
                </a:solidFill>
              </a:rPr>
              <a:t>системы мониторинга качества образовательных программ, предусматривающей отказ от неэффективных образовательных программ, развитие системы общественно-профессиональной и международной аккредитации образовательных программ и интеллектуальных продуктов</a:t>
            </a:r>
          </a:p>
        </p:txBody>
      </p:sp>
    </p:spTree>
    <p:extLst>
      <p:ext uri="{BB962C8B-B14F-4D97-AF65-F5344CB8AC3E}">
        <p14:creationId xmlns:p14="http://schemas.microsoft.com/office/powerpoint/2010/main" val="170837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24744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Стратегическая инициатива 3. Привлечение в ТГУ талантливых студентов и аспирантов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 («Поколение 2020»)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7564" y="2492896"/>
            <a:ext cx="82449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FF0000"/>
                </a:solidFill>
              </a:rPr>
              <a:t>Задача 3.1. </a:t>
            </a:r>
            <a:r>
              <a:rPr lang="ru-RU" sz="1600" dirty="0">
                <a:solidFill>
                  <a:srgbClr val="002060"/>
                </a:solidFill>
              </a:rPr>
              <a:t>Реализация мер по совершенствованию деятельности аспирантуры и докторантуры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789040"/>
            <a:ext cx="79568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2060"/>
                </a:solidFill>
              </a:rPr>
              <a:t>3.1.1. Интернационализация аспирантуры / </a:t>
            </a:r>
            <a:r>
              <a:rPr lang="ru-RU" sz="1600" dirty="0" err="1">
                <a:solidFill>
                  <a:srgbClr val="002060"/>
                </a:solidFill>
              </a:rPr>
              <a:t>PhD</a:t>
            </a:r>
            <a:r>
              <a:rPr lang="ru-RU" sz="1600" dirty="0">
                <a:solidFill>
                  <a:srgbClr val="002060"/>
                </a:solidFill>
              </a:rPr>
              <a:t> и докторантуры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</a:rPr>
              <a:t>3.1.2. Создание условий диверсификации образовательных траекторий подготовки аспирантов / </a:t>
            </a:r>
            <a:r>
              <a:rPr lang="ru-RU" sz="1600" dirty="0" err="1">
                <a:solidFill>
                  <a:srgbClr val="002060"/>
                </a:solidFill>
              </a:rPr>
              <a:t>PhD</a:t>
            </a:r>
            <a:r>
              <a:rPr lang="ru-RU" sz="1600" dirty="0">
                <a:solidFill>
                  <a:srgbClr val="002060"/>
                </a:solidFill>
              </a:rPr>
              <a:t>, ориентированных на тематику, востребованную работодателями</a:t>
            </a:r>
          </a:p>
        </p:txBody>
      </p:sp>
    </p:spTree>
    <p:extLst>
      <p:ext uri="{BB962C8B-B14F-4D97-AF65-F5344CB8AC3E}">
        <p14:creationId xmlns:p14="http://schemas.microsoft.com/office/powerpoint/2010/main" val="131222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78690"/>
            <a:ext cx="8106795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FF0000"/>
                </a:solidFill>
              </a:rPr>
              <a:t>Задача 3.2. </a:t>
            </a:r>
            <a:r>
              <a:rPr lang="ru-RU" sz="1600" dirty="0">
                <a:solidFill>
                  <a:srgbClr val="002060"/>
                </a:solidFill>
              </a:rPr>
              <a:t>Осуществление мер по привлечению студентов из ведущих иностранных университетов для обучения в ТГУ, в том числе путем реализации партнерских образовательных программ с иностранными университетами и ассоциациями университетов</a:t>
            </a:r>
          </a:p>
          <a:p>
            <a:pPr algn="just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4925" y="2564904"/>
            <a:ext cx="7986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2060"/>
                </a:solidFill>
              </a:rPr>
              <a:t>3.2.1. Привлечение студентов всех образовательных уровней в рамках реализации международных мероприятий, партнерских программ и программ академической мобильности, обменных программ и программ включенного образования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5218" y="3717032"/>
            <a:ext cx="78871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2060"/>
                </a:solidFill>
              </a:rPr>
              <a:t>3.2.2. Привлечение студентов всех образовательных уровней в рамках реализации международных мероприятий, партнерских программ и программ академической мобильности, обменных программ и программ включенного образования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80299" y="4913294"/>
            <a:ext cx="7986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2060"/>
                </a:solidFill>
              </a:rPr>
              <a:t>3.2.3. Открытие научно-образовательных центров (представительств, филиалов) за рубежом</a:t>
            </a:r>
          </a:p>
        </p:txBody>
      </p:sp>
    </p:spTree>
    <p:extLst>
      <p:ext uri="{BB962C8B-B14F-4D97-AF65-F5344CB8AC3E}">
        <p14:creationId xmlns:p14="http://schemas.microsoft.com/office/powerpoint/2010/main" val="13855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5" y="978690"/>
            <a:ext cx="81226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</a:rPr>
              <a:t>Задача 3.3. </a:t>
            </a:r>
            <a:r>
              <a:rPr lang="ru-RU" sz="1600" dirty="0">
                <a:solidFill>
                  <a:srgbClr val="002060"/>
                </a:solidFill>
              </a:rPr>
              <a:t>Р</a:t>
            </a:r>
            <a:r>
              <a:rPr lang="ru-RU" sz="1600" dirty="0" smtClean="0">
                <a:solidFill>
                  <a:srgbClr val="002060"/>
                </a:solidFill>
              </a:rPr>
              <a:t>еализация мер по поддержке студентов, аспирантов, стажеров, молодых </a:t>
            </a:r>
            <a:r>
              <a:rPr lang="ru-RU" sz="1600" dirty="0">
                <a:solidFill>
                  <a:srgbClr val="002060"/>
                </a:solidFill>
              </a:rPr>
              <a:t>научно-педагогических</a:t>
            </a:r>
            <a:r>
              <a:rPr lang="ru-RU" sz="1600" dirty="0" smtClean="0">
                <a:solidFill>
                  <a:srgbClr val="002060"/>
                </a:solidFill>
              </a:rPr>
              <a:t> работников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5" y="2060849"/>
            <a:ext cx="77833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2060"/>
                </a:solidFill>
              </a:rPr>
              <a:t>3.3.1. Модернизация инфраструктуры ТГУ,  обеспечивающей всестороннее удовлетворение научных и образовательных интересов студентов, аспирантов / </a:t>
            </a:r>
            <a:r>
              <a:rPr lang="ru-RU" sz="1600" dirty="0" err="1">
                <a:solidFill>
                  <a:srgbClr val="002060"/>
                </a:solidFill>
              </a:rPr>
              <a:t>PhD</a:t>
            </a:r>
            <a:r>
              <a:rPr lang="ru-RU" sz="1600" dirty="0">
                <a:solidFill>
                  <a:srgbClr val="002060"/>
                </a:solidFill>
              </a:rPr>
              <a:t>, молодых ученых</a:t>
            </a:r>
          </a:p>
          <a:p>
            <a:pPr algn="just"/>
            <a:endParaRPr lang="ru-RU" sz="1600" dirty="0">
              <a:solidFill>
                <a:srgbClr val="002060"/>
              </a:solidFill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</a:rPr>
              <a:t>3.3.2. Обеспечение академической мобильности и интернационализации студентов и аспирантов / </a:t>
            </a:r>
            <a:r>
              <a:rPr lang="ru-RU" sz="1600" dirty="0" err="1">
                <a:solidFill>
                  <a:srgbClr val="002060"/>
                </a:solidFill>
              </a:rPr>
              <a:t>PhD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31458" y="3717032"/>
            <a:ext cx="77833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>
                <a:solidFill>
                  <a:srgbClr val="00427A"/>
                </a:solidFill>
              </a:rPr>
              <a:t>3.3.3. </a:t>
            </a:r>
            <a:r>
              <a:rPr lang="ru-RU" sz="1600" dirty="0">
                <a:solidFill>
                  <a:srgbClr val="FF0000"/>
                </a:solidFill>
              </a:rPr>
              <a:t>Создание условий для вовлечения школьников в университетскую среду, </a:t>
            </a:r>
            <a:r>
              <a:rPr lang="ru-RU" sz="1600" dirty="0" err="1">
                <a:solidFill>
                  <a:srgbClr val="FF0000"/>
                </a:solidFill>
              </a:rPr>
              <a:t>профориентационная</a:t>
            </a:r>
            <a:r>
              <a:rPr lang="ru-RU" sz="1600" dirty="0">
                <a:solidFill>
                  <a:srgbClr val="FF0000"/>
                </a:solidFill>
              </a:rPr>
              <a:t> работа и привлечение лучших абитуриентов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41831" y="4653136"/>
            <a:ext cx="776259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2060"/>
                </a:solidFill>
              </a:rPr>
              <a:t>3.3.4. Разработка проекта и внедрение элементов </a:t>
            </a:r>
            <a:r>
              <a:rPr lang="ru-RU" sz="1600" dirty="0" err="1">
                <a:solidFill>
                  <a:srgbClr val="002060"/>
                </a:solidFill>
              </a:rPr>
              <a:t>экокампуса</a:t>
            </a:r>
            <a:endParaRPr lang="ru-RU" sz="1600" dirty="0">
              <a:solidFill>
                <a:srgbClr val="002060"/>
              </a:solidFill>
            </a:endParaRPr>
          </a:p>
          <a:p>
            <a:pPr algn="just"/>
            <a:endParaRPr lang="ru-RU" sz="1600" dirty="0">
              <a:solidFill>
                <a:srgbClr val="002060"/>
              </a:solidFill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</a:rPr>
              <a:t>3.3.5. Субсидирование оплаты проживания студентов, аспирантов, стажеров, молодых НПР</a:t>
            </a:r>
          </a:p>
          <a:p>
            <a:pPr algn="just"/>
            <a:r>
              <a:rPr lang="ru-RU" sz="1600" dirty="0" smtClean="0"/>
              <a:t> </a:t>
            </a:r>
          </a:p>
          <a:p>
            <a:pPr algn="just"/>
            <a:endParaRPr lang="ru-RU" sz="1600" dirty="0" smtClean="0"/>
          </a:p>
          <a:p>
            <a:pPr algn="just"/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46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908720"/>
            <a:ext cx="8352928" cy="607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Главный приоритет: </a:t>
            </a:r>
            <a:r>
              <a:rPr lang="ru-RU" dirty="0">
                <a:solidFill>
                  <a:srgbClr val="00427A"/>
                </a:solidFill>
              </a:rPr>
              <a:t>Повышение качества образования в ТГУ</a:t>
            </a:r>
          </a:p>
          <a:p>
            <a:endParaRPr lang="ru-RU" sz="1600" b="1" dirty="0" smtClean="0"/>
          </a:p>
          <a:p>
            <a:pPr algn="just">
              <a:spcAft>
                <a:spcPts val="600"/>
              </a:spcAft>
            </a:pPr>
            <a:r>
              <a:rPr lang="ru-RU" sz="1600" b="1" dirty="0">
                <a:solidFill>
                  <a:srgbClr val="FF0000"/>
                </a:solidFill>
              </a:rPr>
              <a:t>Проект:</a:t>
            </a:r>
            <a:r>
              <a:rPr lang="ru-RU" sz="1600" b="1" dirty="0" smtClean="0"/>
              <a:t> </a:t>
            </a:r>
            <a:r>
              <a:rPr lang="ru-RU" sz="1600" dirty="0">
                <a:solidFill>
                  <a:srgbClr val="002060"/>
                </a:solidFill>
              </a:rPr>
              <a:t>Создание управленческих условий повышения качества образования в </a:t>
            </a:r>
            <a:r>
              <a:rPr lang="ru-RU" sz="1600" dirty="0" smtClean="0">
                <a:solidFill>
                  <a:srgbClr val="002060"/>
                </a:solidFill>
              </a:rPr>
              <a:t>ТГУ</a:t>
            </a:r>
            <a:endParaRPr lang="ru-RU" sz="1600" dirty="0" smtClean="0"/>
          </a:p>
          <a:p>
            <a:pPr algn="just">
              <a:spcAft>
                <a:spcPts val="600"/>
              </a:spcAft>
            </a:pPr>
            <a:r>
              <a:rPr lang="ru-RU" sz="1600" b="1" dirty="0">
                <a:solidFill>
                  <a:srgbClr val="FF0000"/>
                </a:solidFill>
              </a:rPr>
              <a:t>Цель Проекта: </a:t>
            </a:r>
            <a:r>
              <a:rPr lang="ru-RU" sz="1600" dirty="0">
                <a:solidFill>
                  <a:srgbClr val="002060"/>
                </a:solidFill>
              </a:rPr>
              <a:t>Разработать и апробировать механизмы управления, обеспечивающие создание системы повышения качества образования в ТГУ. </a:t>
            </a:r>
            <a:r>
              <a:rPr lang="ru-RU" sz="1600" b="1" i="1" dirty="0" smtClean="0">
                <a:solidFill>
                  <a:srgbClr val="002060"/>
                </a:solidFill>
              </a:rPr>
              <a:t>(Содержание-Кадры-Администрирование)</a:t>
            </a:r>
          </a:p>
          <a:p>
            <a:pPr algn="just">
              <a:spcAft>
                <a:spcPts val="600"/>
              </a:spcAft>
            </a:pPr>
            <a:r>
              <a:rPr lang="ru-RU" sz="1600" b="1" dirty="0">
                <a:solidFill>
                  <a:srgbClr val="FF0000"/>
                </a:solidFill>
              </a:rPr>
              <a:t>Задачи </a:t>
            </a:r>
            <a:r>
              <a:rPr lang="ru-RU" sz="1600" b="1" dirty="0" smtClean="0">
                <a:solidFill>
                  <a:srgbClr val="FF0000"/>
                </a:solidFill>
              </a:rPr>
              <a:t>Проекта: </a:t>
            </a:r>
            <a:r>
              <a:rPr lang="ru-RU" sz="1600" dirty="0" smtClean="0">
                <a:solidFill>
                  <a:srgbClr val="002060"/>
                </a:solidFill>
              </a:rPr>
              <a:t>Обосновать </a:t>
            </a:r>
            <a:r>
              <a:rPr lang="ru-RU" sz="1600" dirty="0">
                <a:solidFill>
                  <a:srgbClr val="002060"/>
                </a:solidFill>
              </a:rPr>
              <a:t>задачи и направления повышения качества образования в ТГУ</a:t>
            </a:r>
            <a:r>
              <a:rPr lang="ru-RU" sz="1600" dirty="0"/>
              <a:t> </a:t>
            </a:r>
            <a:r>
              <a:rPr lang="ru-RU" sz="1600" b="1" i="1" dirty="0">
                <a:solidFill>
                  <a:srgbClr val="002060"/>
                </a:solidFill>
              </a:rPr>
              <a:t>(Целевая модель организации образования в ТГУ</a:t>
            </a:r>
            <a:r>
              <a:rPr lang="ru-RU" sz="1600" b="1" i="1" dirty="0" smtClean="0">
                <a:solidFill>
                  <a:srgbClr val="002060"/>
                </a:solidFill>
              </a:rPr>
              <a:t>)</a:t>
            </a:r>
            <a:r>
              <a:rPr lang="ru-RU" sz="1600" dirty="0" smtClean="0"/>
              <a:t>.</a:t>
            </a:r>
            <a:endParaRPr lang="ru-RU" sz="1400" dirty="0" smtClean="0"/>
          </a:p>
          <a:p>
            <a:pPr lvl="0" algn="just"/>
            <a:r>
              <a:rPr lang="ru-RU" sz="1600" dirty="0" smtClean="0">
                <a:solidFill>
                  <a:srgbClr val="002060"/>
                </a:solidFill>
              </a:rPr>
              <a:t>	1</a:t>
            </a:r>
            <a:r>
              <a:rPr lang="ru-RU" sz="1600" dirty="0">
                <a:solidFill>
                  <a:srgbClr val="002060"/>
                </a:solidFill>
              </a:rPr>
              <a:t>) Разработать организационно-управленческую модель обеспечения качества образования в ТГУ (матрица, виды управленческих задач, виды управленческих результатов, как элементов системы повышения качества);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</a:rPr>
              <a:t>	2</a:t>
            </a:r>
            <a:r>
              <a:rPr lang="ru-RU" sz="1600" dirty="0">
                <a:solidFill>
                  <a:srgbClr val="002060"/>
                </a:solidFill>
              </a:rPr>
              <a:t>) Разработать рекомендации по внесению изменений в  регламент управления образовательной </a:t>
            </a:r>
            <a:r>
              <a:rPr lang="ru-RU" sz="1600" dirty="0" smtClean="0">
                <a:solidFill>
                  <a:srgbClr val="002060"/>
                </a:solidFill>
              </a:rPr>
              <a:t>программой;</a:t>
            </a:r>
            <a:endParaRPr lang="ru-RU" sz="1600" dirty="0">
              <a:solidFill>
                <a:srgbClr val="002060"/>
              </a:solidFill>
            </a:endParaRPr>
          </a:p>
          <a:p>
            <a:r>
              <a:rPr lang="ru-RU" sz="1600" dirty="0">
                <a:solidFill>
                  <a:srgbClr val="FF0000"/>
                </a:solidFill>
              </a:rPr>
              <a:t>Разработка стандарта качества образования в ТГУ</a:t>
            </a:r>
          </a:p>
          <a:p>
            <a:pPr lvl="0"/>
            <a:r>
              <a:rPr lang="ru-RU" sz="1600" dirty="0">
                <a:solidFill>
                  <a:srgbClr val="FF0000"/>
                </a:solidFill>
              </a:rPr>
              <a:t>Разработка образовательного стандарта ТГУ</a:t>
            </a:r>
          </a:p>
          <a:p>
            <a:pPr algn="just"/>
            <a:r>
              <a:rPr lang="ru-RU" sz="1600" dirty="0" smtClean="0"/>
              <a:t>	</a:t>
            </a:r>
            <a:r>
              <a:rPr lang="ru-RU" sz="1600" dirty="0">
                <a:solidFill>
                  <a:srgbClr val="002060"/>
                </a:solidFill>
              </a:rPr>
              <a:t>3) Разработать рекомендации по управлению качеством образования в ТГУ (обосновать функционал структурного подразделения по управлению качеством образования в ТГУ.– </a:t>
            </a:r>
            <a:r>
              <a:rPr lang="ru-RU" sz="1600" b="1" dirty="0" smtClean="0">
                <a:solidFill>
                  <a:srgbClr val="FF0000"/>
                </a:solidFill>
              </a:rPr>
              <a:t>Центр развития качества образования, </a:t>
            </a:r>
            <a:r>
              <a:rPr lang="ru-RU" sz="1600" b="1" dirty="0" err="1" smtClean="0">
                <a:solidFill>
                  <a:srgbClr val="FF0000"/>
                </a:solidFill>
              </a:rPr>
              <a:t>Калачикова</a:t>
            </a:r>
            <a:r>
              <a:rPr lang="ru-RU" sz="1600" b="1" dirty="0" smtClean="0">
                <a:solidFill>
                  <a:srgbClr val="FF0000"/>
                </a:solidFill>
              </a:rPr>
              <a:t> О.Н.</a:t>
            </a:r>
            <a:endParaRPr lang="ru-RU" sz="1600" dirty="0">
              <a:solidFill>
                <a:srgbClr val="FF0000"/>
              </a:solidFill>
            </a:endParaRPr>
          </a:p>
          <a:p>
            <a:pPr lvl="0"/>
            <a:endParaRPr lang="ru-RU" dirty="0" smtClean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06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908720"/>
            <a:ext cx="8352928" cy="598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b="1" dirty="0">
                <a:solidFill>
                  <a:srgbClr val="FF0000"/>
                </a:solidFill>
              </a:rPr>
              <a:t>Организовать разработку и реализацию нескольких пилотных проектов повышения качества : </a:t>
            </a:r>
            <a:endParaRPr lang="ru-RU" b="1" dirty="0" smtClean="0">
              <a:solidFill>
                <a:srgbClr val="FF0000"/>
              </a:solidFill>
            </a:endParaRPr>
          </a:p>
          <a:p>
            <a:pPr lvl="0"/>
            <a:endParaRPr lang="ru-RU" b="1" dirty="0">
              <a:solidFill>
                <a:srgbClr val="FF0000"/>
              </a:solidFill>
            </a:endParaRPr>
          </a:p>
          <a:p>
            <a:pPr lvl="0" algn="just">
              <a:spcAft>
                <a:spcPts val="600"/>
              </a:spcAft>
            </a:pPr>
            <a:r>
              <a:rPr lang="ru-RU" sz="1600" dirty="0">
                <a:solidFill>
                  <a:srgbClr val="002060"/>
                </a:solidFill>
              </a:rPr>
              <a:t>Проект 1. Создание условий повышения качества педагогической </a:t>
            </a:r>
            <a:r>
              <a:rPr lang="ru-RU" sz="1600" dirty="0" smtClean="0">
                <a:solidFill>
                  <a:srgbClr val="002060"/>
                </a:solidFill>
              </a:rPr>
              <a:t>деятельности;</a:t>
            </a:r>
            <a:endParaRPr lang="ru-RU" sz="1600" dirty="0">
              <a:solidFill>
                <a:srgbClr val="00206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ru-RU" sz="1600" dirty="0">
                <a:solidFill>
                  <a:srgbClr val="002060"/>
                </a:solidFill>
              </a:rPr>
              <a:t>Проект 2. Система оценки качества образования с участием всех субъектов образовательной </a:t>
            </a:r>
            <a:r>
              <a:rPr lang="ru-RU" sz="1600" dirty="0" smtClean="0">
                <a:solidFill>
                  <a:srgbClr val="002060"/>
                </a:solidFill>
              </a:rPr>
              <a:t>деятельности;</a:t>
            </a:r>
            <a:endParaRPr lang="ru-RU" sz="1600" dirty="0">
              <a:solidFill>
                <a:srgbClr val="002060"/>
              </a:solidFill>
            </a:endParaRPr>
          </a:p>
          <a:p>
            <a:pPr lvl="0" algn="just">
              <a:spcAft>
                <a:spcPts val="600"/>
              </a:spcAft>
            </a:pPr>
            <a:r>
              <a:rPr lang="ru-RU" sz="1600" dirty="0">
                <a:solidFill>
                  <a:srgbClr val="002060"/>
                </a:solidFill>
              </a:rPr>
              <a:t>Проект 3. Участие студентов в повышении качества </a:t>
            </a:r>
            <a:r>
              <a:rPr lang="ru-RU" sz="1600" dirty="0" smtClean="0">
                <a:solidFill>
                  <a:srgbClr val="002060"/>
                </a:solidFill>
              </a:rPr>
              <a:t>образования;</a:t>
            </a:r>
          </a:p>
          <a:p>
            <a:pPr lvl="0" algn="just">
              <a:spcAft>
                <a:spcPts val="600"/>
              </a:spcAft>
            </a:pPr>
            <a:r>
              <a:rPr lang="ru-RU" sz="1600" dirty="0">
                <a:solidFill>
                  <a:srgbClr val="002060"/>
                </a:solidFill>
              </a:rPr>
              <a:t>Проект 4. </a:t>
            </a:r>
            <a:r>
              <a:rPr lang="ru-RU" sz="1600" dirty="0">
                <a:solidFill>
                  <a:srgbClr val="FF0000"/>
                </a:solidFill>
              </a:rPr>
              <a:t>Разработка и реализация «независимых» </a:t>
            </a:r>
            <a:r>
              <a:rPr lang="ru-RU" sz="1600" dirty="0" smtClean="0">
                <a:solidFill>
                  <a:srgbClr val="FF0000"/>
                </a:solidFill>
              </a:rPr>
              <a:t>программ</a:t>
            </a:r>
            <a:r>
              <a:rPr lang="ru-RU" sz="1600" dirty="0" smtClean="0">
                <a:solidFill>
                  <a:srgbClr val="002060"/>
                </a:solidFill>
              </a:rPr>
              <a:t>;</a:t>
            </a:r>
            <a:endParaRPr lang="ru-RU" sz="1600" dirty="0">
              <a:solidFill>
                <a:srgbClr val="002060"/>
              </a:solidFill>
            </a:endParaRPr>
          </a:p>
          <a:p>
            <a:pPr lvl="0" algn="just">
              <a:spcAft>
                <a:spcPts val="600"/>
              </a:spcAft>
            </a:pPr>
            <a:r>
              <a:rPr lang="ru-RU" sz="1600" dirty="0">
                <a:solidFill>
                  <a:srgbClr val="002060"/>
                </a:solidFill>
              </a:rPr>
              <a:t>Проект 5. Механизмы управления межфакультетскими (независимыми) ОП. (Описание процесса разработки и реализации программы для сводных потоков обучающихся. Функциональная карта менеджера программы, регламенты формирования кадрового состава ППС, передачи нагрузки, регулирование учебного </a:t>
            </a:r>
            <a:r>
              <a:rPr lang="ru-RU" sz="1600" dirty="0" smtClean="0">
                <a:solidFill>
                  <a:srgbClr val="002060"/>
                </a:solidFill>
              </a:rPr>
              <a:t>режима) </a:t>
            </a:r>
            <a:endParaRPr lang="ru-RU" sz="1600" dirty="0">
              <a:solidFill>
                <a:srgbClr val="002060"/>
              </a:solidFill>
            </a:endParaRPr>
          </a:p>
          <a:p>
            <a:pPr lvl="0" algn="just">
              <a:spcAft>
                <a:spcPts val="600"/>
              </a:spcAft>
            </a:pPr>
            <a:r>
              <a:rPr lang="ru-RU" sz="1600" dirty="0">
                <a:solidFill>
                  <a:srgbClr val="002060"/>
                </a:solidFill>
              </a:rPr>
              <a:t>Проект 6. Создание условий реализации горизонтальных образовательных траекторий и включённого обучения</a:t>
            </a:r>
          </a:p>
          <a:p>
            <a:pPr lvl="0" algn="just"/>
            <a:r>
              <a:rPr lang="ru-RU" sz="1600" dirty="0">
                <a:solidFill>
                  <a:srgbClr val="002060"/>
                </a:solidFill>
              </a:rPr>
              <a:t>Проект 7. Разработка стандарта реализации ООП с использованием дистанционных технологий обучения.</a:t>
            </a:r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14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2249&quot;/&gt;&lt;CPresentation id=&quot;1&quot;&gt;&lt;m_precDefaultNumber&gt;&lt;m_chMinusSymbol&gt;-&lt;/m_chMinusSymbol&gt;&lt;m_chDecimalSymbol17909&gt;,&lt;/m_chDecimalSymbol17909&gt;&lt;m_nGroupingDigits17909 val=&quot;3&quot;/&gt;&lt;m_chGroupingSymbol17909&gt; &lt;/m_chGroupingSymbol17909&gt;&lt;/m_precDefaultNumber&gt;&lt;m_precDefaultPercent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/m_precDefaultPercent&gt;&lt;m_precDefaultDate&gt;&lt;m_strFormatTime&gt;%d.%m.%Y&lt;/m_strFormatTime&gt;&lt;/m_precDefaultDate&gt;&lt;m_precDefaultYear/&gt;&lt;m_precDefaultQuarter/&gt;&lt;m_precDefaultMonth/&gt;&lt;m_precDefaultWeek/&gt;&lt;m_precDefaultDay/&gt;&lt;m_mruColor&gt;&lt;m_vecMRU length=&quot;5&quot;&gt;&lt;elem m_fUsage=&quot;5.56817624409430770000E+000&quot;&gt;&lt;m_ppcolschidx val=&quot;0&quot;/&gt;&lt;m_rgb r=&quot;a3&quot; g=&quot;20&quot; b=&quot;20&quot;/&gt;&lt;m_nBrightness val=&quot;0&quot;/&gt;&lt;/elem&gt;&lt;elem m_fUsage=&quot;1.67705721000000010000E+000&quot;&gt;&lt;m_ppcolschidx val=&quot;0&quot;/&gt;&lt;m_rgb r=&quot;f8&quot; g=&quot;dd&quot; b=&quot;e1&quot;/&gt;&lt;m_nBrightness val=&quot;0&quot;/&gt;&lt;/elem&gt;&lt;elem m_fUsage=&quot;8.10000000000000050000E-001&quot;&gt;&lt;m_ppcolschidx val=&quot;0&quot;/&gt;&lt;m_rgb r=&quot;ff&quot; g=&quot;f0&quot; b=&quot;cc&quot;/&gt;&lt;m_nBrightness val=&quot;0&quot;/&gt;&lt;/elem&gt;&lt;elem m_fUsage=&quot;7.29000000000000090000E-001&quot;&gt;&lt;m_ppcolschidx val=&quot;0&quot;/&gt;&lt;m_rgb r=&quot;e5&quot; g=&quot;e5&quot; b=&quot;e5&quot;/&gt;&lt;m_nBrightness val=&quot;0&quot;/&gt;&lt;/elem&gt;&lt;elem m_fUsage=&quot;2.30995643722081700000E-001&quot;&gt;&lt;m_ppcolschidx val=&quot;0&quot;/&gt;&lt;m_rgb r=&quot;f9&quot; g=&quot;a2&quot; b=&quot;ba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heme/theme1.xml><?xml version="1.0" encoding="utf-8"?>
<a:theme xmlns:a="http://schemas.openxmlformats.org/drawingml/2006/main" name="TSU">
  <a:themeElements>
    <a:clrScheme name="ТГУ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ТГУ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ГУ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ГУ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ГУ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TSU</Template>
  <TotalTime>1656</TotalTime>
  <Words>1907</Words>
  <Application>Microsoft Office PowerPoint</Application>
  <PresentationFormat>Экран (4:3)</PresentationFormat>
  <Paragraphs>293</Paragraphs>
  <Slides>31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TSU</vt:lpstr>
      <vt:lpstr>Программа  повышения конкурентоспособности  Томского Государственного Университета  Образовательная деятельность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Предлагаемые плановые показатели (по существующей дор карте 2015 -2, 2016 -3, 2017-4, 2018 – 5, 2019 -5, 2020 -5)   </vt:lpstr>
      <vt:lpstr>Программы, предлагаемые на международную аккредитацию в 2015 году  (предварительные данные)  </vt:lpstr>
      <vt:lpstr>Программы, выдвигаемые на международную аккредитацию в 2016 году (предварительные данные)  </vt:lpstr>
      <vt:lpstr>Программы, выдвигаемые на профессионально-общественную аккредитацию в 2015 -2016 году  (предварительные данные)  </vt:lpstr>
      <vt:lpstr>Презентация PowerPoint</vt:lpstr>
      <vt:lpstr>Презентация PowerPoint</vt:lpstr>
      <vt:lpstr>Презентация PowerPoint</vt:lpstr>
      <vt:lpstr>Регламент организации программ</vt:lpstr>
      <vt:lpstr>Результаты 2014 года</vt:lpstr>
      <vt:lpstr>Результаты 2014 года (2)</vt:lpstr>
      <vt:lpstr>Какие программы внедрять?</vt:lpstr>
      <vt:lpstr>    Кто ведущий?             Кто «ведомый»?</vt:lpstr>
      <vt:lpstr> Стратегия развития</vt:lpstr>
      <vt:lpstr>Стратегия развития (2)</vt:lpstr>
      <vt:lpstr>Изменение показателей «дорожной карты»</vt:lpstr>
      <vt:lpstr>2015 год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PricewaterhouseCoopers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Tomsk State University Competitiveness Improvement Programme</dc:title>
  <dc:creator>Elvina Nagumanova</dc:creator>
  <cp:lastModifiedBy>06 (1)</cp:lastModifiedBy>
  <cp:revision>177</cp:revision>
  <cp:lastPrinted>2013-10-24T13:59:03Z</cp:lastPrinted>
  <dcterms:created xsi:type="dcterms:W3CDTF">2013-10-23T12:14:01Z</dcterms:created>
  <dcterms:modified xsi:type="dcterms:W3CDTF">2014-11-24T06:14:17Z</dcterms:modified>
</cp:coreProperties>
</file>