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4005" r:id="rId1"/>
  </p:sldMasterIdLst>
  <p:notesMasterIdLst>
    <p:notesMasterId r:id="rId10"/>
  </p:notesMasterIdLst>
  <p:handoutMasterIdLst>
    <p:handoutMasterId r:id="rId11"/>
  </p:handoutMasterIdLst>
  <p:sldIdLst>
    <p:sldId id="740" r:id="rId2"/>
    <p:sldId id="739" r:id="rId3"/>
    <p:sldId id="741" r:id="rId4"/>
    <p:sldId id="742" r:id="rId5"/>
    <p:sldId id="744" r:id="rId6"/>
    <p:sldId id="746" r:id="rId7"/>
    <p:sldId id="748" r:id="rId8"/>
    <p:sldId id="749" r:id="rId9"/>
  </p:sldIdLst>
  <p:sldSz cx="9144000" cy="6858000" type="screen4x3"/>
  <p:notesSz cx="6718300" cy="9855200"/>
  <p:custDataLst>
    <p:tags r:id="rId1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AA3"/>
    <a:srgbClr val="FFFF00"/>
    <a:srgbClr val="003366"/>
    <a:srgbClr val="FFFFCC"/>
    <a:srgbClr val="13673F"/>
    <a:srgbClr val="00427A"/>
    <a:srgbClr val="E37735"/>
    <a:srgbClr val="000000"/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4" autoAdjust="0"/>
    <p:restoredTop sz="94265" autoAdjust="0"/>
  </p:normalViewPr>
  <p:slideViewPr>
    <p:cSldViewPr>
      <p:cViewPr>
        <p:scale>
          <a:sx n="50" d="100"/>
          <a:sy n="50" d="100"/>
        </p:scale>
        <p:origin x="-846" y="-13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403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3;&#1077;&#1085;&#1072;\Desktop\&#1050;&#1056;_&#1052;&#1050;_&#1040;&#1053;&#1040;&#1051;&#1048;&#104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чел.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Семинары</c:v>
                </c:pt>
                <c:pt idx="1">
                  <c:v>Фокус-группы</c:v>
                </c:pt>
                <c:pt idx="2">
                  <c:v>Интерактивный опрос</c:v>
                </c:pt>
                <c:pt idx="3">
                  <c:v>Интервью</c:v>
                </c:pt>
                <c:pt idx="4">
                  <c:v>Встречи с персоналом подразделений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75</c:v>
                </c:pt>
                <c:pt idx="1">
                  <c:v>57</c:v>
                </c:pt>
                <c:pt idx="2">
                  <c:v>47</c:v>
                </c:pt>
                <c:pt idx="3">
                  <c:v>10</c:v>
                </c:pt>
                <c:pt idx="4">
                  <c:v>220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Семинары</c:v>
                </c:pt>
                <c:pt idx="1">
                  <c:v>Фокус-группы</c:v>
                </c:pt>
                <c:pt idx="2">
                  <c:v>Интерактивный опрос</c:v>
                </c:pt>
                <c:pt idx="3">
                  <c:v>Интервью</c:v>
                </c:pt>
                <c:pt idx="4">
                  <c:v>Встречи с персоналом подразделений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3.1914893617021276</c:v>
                </c:pt>
                <c:pt idx="1">
                  <c:v>2.4255319148936172</c:v>
                </c:pt>
                <c:pt idx="2">
                  <c:v>2</c:v>
                </c:pt>
                <c:pt idx="3">
                  <c:v>0.42553191489361702</c:v>
                </c:pt>
                <c:pt idx="4">
                  <c:v>9.3617021276595747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936469130002787"/>
          <c:y val="5.3662401574803155E-2"/>
          <c:w val="0.30013155877854347"/>
          <c:h val="0.8340812007874015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811375312652948"/>
          <c:y val="4.980462598425197E-2"/>
          <c:w val="0.80477244270156167"/>
          <c:h val="0.570377855169443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ответов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положительное</c:v>
                </c:pt>
                <c:pt idx="1">
                  <c:v>отрицательное</c:v>
                </c:pt>
                <c:pt idx="2">
                  <c:v>другое</c:v>
                </c:pt>
                <c:pt idx="3">
                  <c:v>не представляю, как это может быть организовано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14</c:v>
                </c:pt>
                <c:pt idx="2">
                  <c:v>12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положительное</c:v>
                </c:pt>
                <c:pt idx="1">
                  <c:v>отрицательное</c:v>
                </c:pt>
                <c:pt idx="2">
                  <c:v>другое</c:v>
                </c:pt>
                <c:pt idx="3">
                  <c:v>не представляю, как это может быть организовано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51.02</c:v>
                </c:pt>
                <c:pt idx="1">
                  <c:v>28.57</c:v>
                </c:pt>
                <c:pt idx="2">
                  <c:v>25.53</c:v>
                </c:pt>
                <c:pt idx="3">
                  <c:v>10.199999999999999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положительное</c:v>
                </c:pt>
                <c:pt idx="1">
                  <c:v>отрицательное</c:v>
                </c:pt>
                <c:pt idx="2">
                  <c:v>другое</c:v>
                </c:pt>
                <c:pt idx="3">
                  <c:v>не представляю, как это может быть организовано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515584"/>
        <c:axId val="30517120"/>
        <c:axId val="0"/>
      </c:bar3DChart>
      <c:catAx>
        <c:axId val="30515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0517120"/>
        <c:crosses val="autoZero"/>
        <c:auto val="1"/>
        <c:lblAlgn val="ctr"/>
        <c:lblOffset val="100"/>
        <c:noMultiLvlLbl val="0"/>
      </c:catAx>
      <c:valAx>
        <c:axId val="30517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515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217982711178749"/>
          <c:y val="4.2236466535433073E-2"/>
          <c:w val="0.29721984959226316"/>
          <c:h val="0.1842770669291338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v>Ассистенты</c:v>
          </c:tx>
          <c:spPr>
            <a:ln>
              <a:solidFill>
                <a:srgbClr val="1D4AA3"/>
              </a:solidFill>
            </a:ln>
          </c:spPr>
          <c:marker>
            <c:spPr>
              <a:ln>
                <a:solidFill>
                  <a:srgbClr val="1D4AA3"/>
                </a:solidFill>
              </a:ln>
            </c:spPr>
          </c:marker>
          <c:cat>
            <c:strRef>
              <c:f>'Сводные результаты'!$A$3:$A$8</c:f>
              <c:strCache>
                <c:ptCount val="6"/>
                <c:pt idx="0">
                  <c:v>У</c:v>
                </c:pt>
                <c:pt idx="1">
                  <c:v>УМ</c:v>
                </c:pt>
                <c:pt idx="2">
                  <c:v>НИР</c:v>
                </c:pt>
                <c:pt idx="3">
                  <c:v>Р</c:v>
                </c:pt>
                <c:pt idx="4">
                  <c:v>П</c:v>
                </c:pt>
                <c:pt idx="5">
                  <c:v>О</c:v>
                </c:pt>
              </c:strCache>
            </c:strRef>
          </c:cat>
          <c:val>
            <c:numRef>
              <c:f>'Сводные результаты'!$B$3:$B$8</c:f>
              <c:numCache>
                <c:formatCode>0.00</c:formatCode>
                <c:ptCount val="6"/>
                <c:pt idx="0">
                  <c:v>0.9</c:v>
                </c:pt>
                <c:pt idx="1">
                  <c:v>0.70000000000000029</c:v>
                </c:pt>
                <c:pt idx="2">
                  <c:v>1.05</c:v>
                </c:pt>
                <c:pt idx="3">
                  <c:v>0.35000000000000014</c:v>
                </c:pt>
                <c:pt idx="4">
                  <c:v>0.43000000000000016</c:v>
                </c:pt>
                <c:pt idx="5">
                  <c:v>0.32000000000000017</c:v>
                </c:pt>
              </c:numCache>
            </c:numRef>
          </c:val>
        </c:ser>
        <c:ser>
          <c:idx val="1"/>
          <c:order val="1"/>
          <c:tx>
            <c:v>Ст.препод.</c:v>
          </c:tx>
          <c:cat>
            <c:strRef>
              <c:f>'Сводные результаты'!$A$3:$A$8</c:f>
              <c:strCache>
                <c:ptCount val="6"/>
                <c:pt idx="0">
                  <c:v>У</c:v>
                </c:pt>
                <c:pt idx="1">
                  <c:v>УМ</c:v>
                </c:pt>
                <c:pt idx="2">
                  <c:v>НИР</c:v>
                </c:pt>
                <c:pt idx="3">
                  <c:v>Р</c:v>
                </c:pt>
                <c:pt idx="4">
                  <c:v>П</c:v>
                </c:pt>
                <c:pt idx="5">
                  <c:v>О</c:v>
                </c:pt>
              </c:strCache>
            </c:strRef>
          </c:cat>
          <c:val>
            <c:numRef>
              <c:f>'Сводные результаты'!$C$3:$C$8</c:f>
              <c:numCache>
                <c:formatCode>0.00</c:formatCode>
                <c:ptCount val="6"/>
                <c:pt idx="0">
                  <c:v>1.32</c:v>
                </c:pt>
                <c:pt idx="1">
                  <c:v>1.04</c:v>
                </c:pt>
                <c:pt idx="2">
                  <c:v>1.1700000000000006</c:v>
                </c:pt>
                <c:pt idx="3">
                  <c:v>0.31000000000000016</c:v>
                </c:pt>
                <c:pt idx="4">
                  <c:v>0.32000000000000017</c:v>
                </c:pt>
                <c:pt idx="5">
                  <c:v>0.54</c:v>
                </c:pt>
              </c:numCache>
            </c:numRef>
          </c:val>
        </c:ser>
        <c:ser>
          <c:idx val="2"/>
          <c:order val="2"/>
          <c:tx>
            <c:v>Доценты</c:v>
          </c:tx>
          <c:spPr>
            <a:ln>
              <a:solidFill>
                <a:srgbClr val="FFFF00"/>
              </a:solidFill>
            </a:ln>
          </c:spPr>
          <c:marker>
            <c:spPr>
              <a:ln>
                <a:solidFill>
                  <a:srgbClr val="FFFF00"/>
                </a:solidFill>
              </a:ln>
            </c:spPr>
          </c:marker>
          <c:cat>
            <c:strRef>
              <c:f>'Сводные результаты'!$A$3:$A$8</c:f>
              <c:strCache>
                <c:ptCount val="6"/>
                <c:pt idx="0">
                  <c:v>У</c:v>
                </c:pt>
                <c:pt idx="1">
                  <c:v>УМ</c:v>
                </c:pt>
                <c:pt idx="2">
                  <c:v>НИР</c:v>
                </c:pt>
                <c:pt idx="3">
                  <c:v>Р</c:v>
                </c:pt>
                <c:pt idx="4">
                  <c:v>П</c:v>
                </c:pt>
                <c:pt idx="5">
                  <c:v>О</c:v>
                </c:pt>
              </c:strCache>
            </c:strRef>
          </c:cat>
          <c:val>
            <c:numRef>
              <c:f>'Сводные результаты'!$D$3:$D$8</c:f>
              <c:numCache>
                <c:formatCode>0.00</c:formatCode>
                <c:ptCount val="6"/>
                <c:pt idx="0">
                  <c:v>1.42</c:v>
                </c:pt>
                <c:pt idx="1">
                  <c:v>1.28</c:v>
                </c:pt>
                <c:pt idx="2">
                  <c:v>1.3900000000000001</c:v>
                </c:pt>
                <c:pt idx="3">
                  <c:v>0.46</c:v>
                </c:pt>
                <c:pt idx="4">
                  <c:v>0.48000000000000015</c:v>
                </c:pt>
                <c:pt idx="5">
                  <c:v>0.59000000000000008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727296"/>
        <c:axId val="84729216"/>
      </c:radarChart>
      <c:catAx>
        <c:axId val="8472729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729216"/>
        <c:crosses val="autoZero"/>
        <c:auto val="1"/>
        <c:lblAlgn val="ctr"/>
        <c:lblOffset val="100"/>
        <c:noMultiLvlLbl val="0"/>
      </c:catAx>
      <c:valAx>
        <c:axId val="84729216"/>
        <c:scaling>
          <c:orientation val="minMax"/>
        </c:scaling>
        <c:delete val="0"/>
        <c:axPos val="l"/>
        <c:majorGridlines/>
        <c:numFmt formatCode="0.00" sourceLinked="1"/>
        <c:majorTickMark val="cross"/>
        <c:minorTickMark val="none"/>
        <c:tickLblPos val="none"/>
        <c:crossAx val="847272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0260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t" anchorCtr="0" compatLnSpc="1">
            <a:prstTxWarp prst="textNoShape">
              <a:avLst/>
            </a:prstTxWarp>
          </a:bodyPr>
          <a:lstStyle>
            <a:lvl1pPr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456" y="1"/>
            <a:ext cx="2910260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t" anchorCtr="0" compatLnSpc="1">
            <a:prstTxWarp prst="textNoShape">
              <a:avLst/>
            </a:prstTxWarp>
          </a:bodyPr>
          <a:lstStyle>
            <a:lvl1pPr algn="r"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60617"/>
            <a:ext cx="2910260" cy="49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b" anchorCtr="0" compatLnSpc="1">
            <a:prstTxWarp prst="textNoShape">
              <a:avLst/>
            </a:prstTxWarp>
          </a:bodyPr>
          <a:lstStyle>
            <a:lvl1pPr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456" y="9360617"/>
            <a:ext cx="2910260" cy="49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b" anchorCtr="0" compatLnSpc="1">
            <a:prstTxWarp prst="textNoShape">
              <a:avLst/>
            </a:prstTxWarp>
          </a:bodyPr>
          <a:lstStyle>
            <a:lvl1pPr algn="r"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fld id="{FFF95D32-19C3-4A76-A9B8-B22CD36D6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16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0260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t" anchorCtr="0" compatLnSpc="1">
            <a:prstTxWarp prst="textNoShape">
              <a:avLst/>
            </a:prstTxWarp>
          </a:bodyPr>
          <a:lstStyle>
            <a:lvl1pPr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6456" y="1"/>
            <a:ext cx="2910260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t" anchorCtr="0" compatLnSpc="1">
            <a:prstTxWarp prst="textNoShape">
              <a:avLst/>
            </a:prstTxWarp>
          </a:bodyPr>
          <a:lstStyle>
            <a:lvl1pPr algn="r"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8188"/>
            <a:ext cx="4926013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2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355" y="4681102"/>
            <a:ext cx="5375590" cy="443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2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60617"/>
            <a:ext cx="2910260" cy="49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b" anchorCtr="0" compatLnSpc="1">
            <a:prstTxWarp prst="textNoShape">
              <a:avLst/>
            </a:prstTxWarp>
          </a:bodyPr>
          <a:lstStyle>
            <a:lvl1pPr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2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6456" y="9360617"/>
            <a:ext cx="2910260" cy="49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b" anchorCtr="0" compatLnSpc="1">
            <a:prstTxWarp prst="textNoShape">
              <a:avLst/>
            </a:prstTxWarp>
          </a:bodyPr>
          <a:lstStyle>
            <a:lvl1pPr algn="r"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fld id="{AE16173F-3208-4D03-AFAF-CE72CDDA2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65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87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64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87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74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0669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24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40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54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641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1928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1721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524625"/>
            <a:ext cx="79248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0"/>
            <a:ext cx="90360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468313" cy="6092825"/>
          </a:xfrm>
          <a:prstGeom prst="rect">
            <a:avLst/>
          </a:prstGeom>
          <a:solidFill>
            <a:srgbClr val="96B4D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chemeClr val="folHlink"/>
              </a:solidFill>
            </a:endParaRP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0" y="5734050"/>
            <a:ext cx="468313" cy="649288"/>
          </a:xfrm>
          <a:prstGeom prst="ellipse">
            <a:avLst/>
          </a:prstGeom>
          <a:solidFill>
            <a:srgbClr val="96B4D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AutoShape 14" descr="data:image/jpeg;base64,/9j/4AAQSkZJRgABAQAAAQABAAD/2wCEAAkGBwgHBgkIBwgKCgkLDRYPDQwMDRsUFRAWIB0iIiAdHx8kKDQsJCYxJx8fLT0tMTU3Ojo6Iys/RD84QzQ5OjcBCgoKDQwNGg8PGjclHyU3Nzc3Nzc3Nzc3Nzc3Nzc3Nzc3Nzc3Nzc3Nzc3Nzc3Nzc3Nzc3Nzc3Nzc3Nzc3Nzc3N//AABEIAFoAagMBIgACEQEDEQH/xAAbAAACAgMBAAAAAAAAAAAAAAADBQQGAAIHAf/EADoQAAECAwQGCAUDBAMAAAAAAAECAwAEEQUSITEUQVFhcrEGEyI0U3GBkiMyQpHBodHwB2Lh8SQzUv/EABoBAAIDAQEAAAAAAAAAAAAAAAQFAQIDAAb/xAAoEQACAgICAQIFBQAAAAAAAAAAAQIDBBESITEFUSIyQWGhEyMzgcH/2gAMAwEAAhEDEQA/AOsy7DOjtfBb+RP0DZBNHZ8Fr2CMlu7tcCeUFjdIwBaOz4LXsEZ1DPgtewQWMLa1NqINxX03hX1pHPSO7F89N2dID/k9UlVKhAQCo+kJn+kKCKylmtXdS3ylA/nrDacsmSmHlvTIW44oUvXqUw3QtmrIkELbcQ0twow6suZjVmRSkF0qjXxJt/gX3zyNvi0l+RW50jnEHGUkDuQmvIxtK9KXS8hExZ8jdUaXq3AN5NDEtyzZJZSuZaTfGKrnZSd1Nn82xiZSzkpu6K0RtUKn7mCtY7jrgCKWQn85MlOkNkPO9TMtpk3q0uvoASfJWVPtDsMMEAhpo1/sEUu17KlZlisuyUvIQAi6aAgajWFVjW3aFgzAYWlx2VvUMuvAjhJyO7LnFHhRsjyqffs/8CIZ0oS42+PdHSeoZ8Fr2CM0dnwWvYI0kZ1iflkTEsu8hW0UKTrBGojZEiFzWnpjJPa2gXUM+C37BCOZZa0h34SPnP0jbFhhDM95d4zzikiUxzLd3a4E8oLApbu7XAnlBYsceNvNiZS0alZBOGQ84wzTT6VFhxLgSbpumtDsjAwpMh1QdCn1NqurVnjnzgCJMNyzLOPwwMic45cW9lJOa6Isy4oVMKZl1WNSYsDjBpuhRPMJrRSc9aTSC6ZrYBkQkJ35lSAEhRBOJiOJkqUBtMDnaFxRCxU6iKf4iK0pYcCiDRIKq+QrDWEI8RRKcuQ1TNArJrhWDTDbU7LKZeFUqGrMbxCVClAAnI5b4ny71AiKyr13E0hbvpkmym3bGnEuMOrclnOy80s6tShvH6xcwQRUYg5RUwtPVla1AJGJKjgIf2TMtvy9xC0rLYA7JrhqhdlJt8xthy18BOhDM95d4zzh9CGZ7y7xnnAMg9DmW7u1wJ5QRYJZdu53FU86QOW7u1wJ5RpPzqbOlHJpYKgkABIwqSaDHVEpN9IiTUU2/AKanpJbTS27Ql23m01SbwVmMqQaTtJuYSgutloq11qK7NtfSKPNWkt6ccdcShBrS6gUAEM5O0E9WlKj8wrgf5sg6WE1BCyGenN+xcVXSKggiE1p0AWdgp+f2+8ETaMumQQ+86kAJAU4pVDXLPzhBaVuSd26l1ajXH4SudPKMcembn0jfJvhw8ie0TRZiI0Slt1YJGASCNpP7AwSYdS/RaFApOIrhGi0lEs2KYrUV+mQ/MPorUUjzz+Zs1Ssk9oBXmInMqTdawIwrgd5iC02VGJE8p2TDKkioICSFAUGFcNdcYixJtJFq99scKlmpqTcbdWoIpeNMDhHvQtYl51+VFClRUUqGun+ogqRMzbxS24lMisJF4qCUkVFc6E41y2QzsJu5abLhSElxRwAp9JgKz+KUW/uMKX+7FpFthDM95d4zzh9CGZ7y7xnnCaQ8Q5lu7tcCeULOlRUbK6lNB17zbVTqqoY/pDOW7u1wJ5RHtmTM/ZkxLpwcUmrZ2KGI/URrU0pxbMr4uVckvY5rNO9TMuskhxLbikA7aEiojYzNFjq14hI7KjTVthZMLVeVner2gcwYG858VUeqVKaR5bY50x03WHiu4SCEk0AOtWWOEQJubU64pajiokxHYfWlLlFGgSeycjXDL1gRcCs0iu7CLwpUZeCW9rslSkw4VhnNAvKI15Vhk451ldHWmqEhCajAEZ19a/eFUm6kOoDxvNIN7tD5aY4R4+grmSltaQhfaFF1Sd+44RWcE5+x30J7dqOhxLYaRewSb23XriTNTS5lxtcwlQCu0kV7JTqoNUL0SYYaU4t2qwOwEjMxqlZDaELBCknOgyO+KOuDluJO3rQ+lH2UAdgEClK/eHdgOmcti9TsMNKIAyFaD94pzbwSkYnbURe+hsmpmzjMuCi5k3hwjL8n1hdmxVdbf1fQbhcp2JfRdlghDM95d4zzh9CGZ7y7xnnCOQ/Q5lu7tcCeUFgUt3drgTygsScznXT6xFSkybTlkHqHlfFA+hZ1+R5+cU9bt5VVY1Ax1x3F9luYZWy+hLjSwUqQoVBEcv6VdEZmylLmZFK5iRzwxW0Nito3/ePQ+m50ZJVWvteGJczDcW7IeCvhfwl3SMSM8NsaX1DMUgSVAtmh1iPLxGRMO1HyLtEgLutKOtRoPIYn8RoHVDCuGw4j7Ro45iE4G6KRJs6ZYYU4t4kClMNe6Ia1FvWztBpZx03UsocCjQlTa7oAiYxJzpCnhQFGNw9tR8qDXARa8spY/7VEnHDKLh0flDOtpXLAls4l1QISP3O7lC/JtdMeUlo0qrdkuJDsuRdtaeTJOSjLKZcJMw82KGlK3cABU1A3UMdAQlKEJQgAJSKADUIFKSzUq11bQzNVKOajtMHjzl97tl7IfY9H6Ue/LMhDM95d4zzh9CGZ7y7xnnA0glDmW7u1wJ5QWK7LzD3UN/Gc+QfUdkF0h/xnPcYjkToexkItIf8Zz3GM0h/xnPcY7kdoHbPQ2yLVKllnRn1GpcYomp3jIxU5v8ApxaLKiZGdZeAyDlUH8iLfpD/AIznuMZpD/jOe4wbT6lkUrUZdffsGsw6p9tHPFdBekQVd0RtQ/8AQfTT9TEuV/p3bL6gJlyVl0b1lR+wH5i8aQ/4znuMZpD/AIznuMFP1vKa60v6Ml6fUL7H6AWXIkLnFrnXBqWLqPbr9SYtiEJbQlCEhKUigSkUA9IR6Q/4znuMe6Q/4znuMLrcmy58rHsKrphWtRWh7GQi0h/xnPcYzSH/ABnPcYy5F+I9hDM95d4zzj3SH/Gc9xhQ+8717nxF/MfqO2Kt7JSP/9k="/>
          <p:cNvSpPr>
            <a:spLocks noChangeAspect="1" noChangeArrowheads="1"/>
          </p:cNvSpPr>
          <p:nvPr/>
        </p:nvSpPr>
        <p:spPr bwMode="auto">
          <a:xfrm>
            <a:off x="149225" y="-411163"/>
            <a:ext cx="100965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AutoShape 17" descr="data:image/jpeg;base64,/9j/4AAQSkZJRgABAQAAAQABAAD/2wCEAAkGBwgHBgkIBwgKCgkLDRYPDQwMDRsUFRAWIB0iIiAdHx8kKDQsJCYxJx8fLT0tMTU3Ojo6Iys/RD84QzQ5OjcBCgoKDQwNGg8PGjclHyU3Nzc3Nzc3Nzc3Nzc3Nzc3Nzc3Nzc3Nzc3Nzc3Nzc3Nzc3Nzc3Nzc3Nzc3Nzc3Nzc3N//AABEIAFsAawMBIgACEQEDEQH/xAAbAAACAgMBAAAAAAAAAAAAAAADBQQGAAEHAv/EADsQAAECAwIKCAYBBAMAAAAAAAECAwAEEQUhEhMxNEFRU4Gx0QYUIkJhcqGiIzJxkZLB8BUz4eIHgtL/xAAaAQACAwEBAAAAAAAAAAAAAAAEBQECAwAG/8QAJxEAAgICAQIGAgMAAAAAAAAAAAECEQMEMRIhBRMiQVGhMmEUI9H/2gAMAwEAAhEDEQA/AOsyzDPV2vgt/InuDVBOrs7Fr8BGS2bteRPCCxukYAurs7Fr8BGYhnYtfgILG8BSkKI7J7pUKxzo7uQJ2Ys+RTWZxKCcicAEndCV/pC0a9Ts1Ck7R4pQP5vhtO2TKTLxemitxzBwa1oB9oWTVjSCcWpKXHMWf7Zc+ZOq8imuCsKwV6k2/oA2J7FvpaS+xY70im0GplJCmgJGFwMaZ6VuhxKX7OklJUQKjsUGsmhia7Zsm7gqmGQhekIuAGrx1V0xiZKzkggSrZBPe7VPvBiWs1TgB9Wyn+ZLl+kVkLexM22iUcrcXEAoV4hYup4mkO0sy6khSWmSkioISCDFPtKypSZlglpspcQg4vBO+hrCOy7WtHo9M4sBRYr25ZzJu1GM/wCFDLG8Tp/DN470oSrJx8o6b1dnYtfgIzq7Oxa/AQCzLRl7SlQ/Lk0yKQoUU2dShoMTIXOLTp8jJSUlaBdXZ2Lf4CE9oMtCbc+EjR3RqEPYTWjnjm7gIrIsmNJbN2vInhBYFLZu15E8ILlNIk40262JlDRqVqvAGj6xtcw27hBlxK8E4KsE1odUabYWmSphoW+UqKFkZCfWkRmZLFSbLBJCkgFRSaVOX7Ry6W7KSc12oDMuKv8ACFMy8q+HzjBIplHjfCmeYGQpoTdUaILwyVgOeEqFD0yptAAUQVX7v5+oimbJN8anqFZKVADQk3UiEgqxqAoGhOWGmOEemxRPJJSobCZGMIrkug7iW5qXU06kKQsUMJELWrtkXG+sTZZ2iU/UxWWKu6Lwzd6YWz5d6xppExJurcR8rrKyO2jmNB3Rd21pcbStBqlQqDFVbVhIvh3Y8whxnFBaSUjCFDW6ANpOXqfI005dPp9hjCa0c8c3cBDmE1o545u4CAJcDFDSWzdryJ4QW/AWRlCTT7QKWzdryJ4Rqbm0SEs5Mu1KED5QLySaADfSJpvsiG0u7BzExLmXl3UTss062jCQXFAilKGt8Ek7RamUoK0FtStd4r9edIpE3aIenXHA0hkE0wEClKa9ZhlJTycUEqNyqwbLSahYuhvpzpcFxUARUUIhPaQAwrsg9T/isFZnWjJJeddFwOE4VBOTXkEI7StmTCSBNIWSTWl/gMn0jHBim51RvsZYdFiS0jRRiCyopxqwSMFByeN37g008l/tNrSoHSDASCiVvqCtz0SP9vSH0VUaZ52TuTZ5Su/tJSd0TmCktoyjtHx1RBbQVG6JM2Vyksy4kYQN2CU6STprqETkStJHQvuxyywJlhTJcICxQlNxpEfooUyNsKYSoLQ5QBVfA8/SAFydfKEWeCWlNUUpFDRR0FWQHnEyzZdLFoMqSlKQh1KAU17XapW+A5r0Si3yg/G/XFpcF1hNaOeObuAhzCa0c8c3cBCSXA+Q0ls3a8ieELelKj/R1tJSCX3ENipyEqFOEMpbN2vInhEa25RU9Zcwwj+4U4TfnF49RGuJpTi2ZZ05Y5JfBziccxE06w4Q5i1qQVA6jS4x6EyUqQG14VEjs5Dkr+/GFkw4pS1rNSoklROWumsBec+Ib9A4R6pYbSPLX3Hf9QeUjqy1LAUoHAuHbuoTdWnhEKdm8a4pQ+WvZGoaIisTKxWqqpQkkBQqBqpqvpAStKu7T6G715xOPAoy4Jbcl3JMpMrxiWAAUqVvA06aaIZqdCm0BlQOA3QVyVN9/wB4USi0F1CHSCita0oU6SYJNB0TJxJKEu9oFKrlHwP6iJwTnXB3sS02mWiEKYqsfNU0or1rEucnFTKUJcSpCK0AweycEUrXSYWMyS01ceWkBAwqXqJOgfeNJdViAh3Dwkqqmo0HL6xV44OScfYlSdUPZRbKU4BGEgX0JhvZzwm7WlGUJCUIVh0HgDl9IqjbuACCaHlFv6ESyl4+fWLj8Jvir9esAbcVjhKQXqOU8kYFrhNaOeObuAhzCa0c8c3cBCGXB6FDSWzdryJ4QWBS2bteRPCCxJBzbp3YypCdM+wk9WfV2qdxenccv3iqLdwlVIygXiO3TcszOSzktMthxlwUUk6Y5R0p6MzViOF1IU9Ik9h4C9PgrUfHT6R6PwzdjNLFkfdcfsS7mo4PrjwxShXw3CmhrQU05a/qPGGdUCB+GrVUcDGsM6/vDlR5F1EhC6IWr/qN+X0jwHSBS6moj+GPC1gJSmmS8/U/wQaz1MY5RfKQkJ7wrSKtUm6JoOzMqCQE4zCPypScIDcf5dEptibdWpSWrk3nGpArpyCMFoSKD2HEgZAEI0RZLEaTNFIllY5ar6J0Dx1CAc+Xyo9TjRbHBzlRAk2RaC5eRYkEtzTiAsOhRolNcpF+j9a46PJSzclKtSzAo22mg5wGz7PbkytyiVTDgAWumgZAPARNjz2zsec6XA91dfylb5ZkJrRzxzdwEOYTWjnjm7gIDkGIaS2bteRPCCwhl56ZxDYxncHdGqCdfmdp7Ryjuomh1GlAKSUqAKSKEEXEQm6/M7T2jlGdfmdp7RyjupEUK7Z6BWbPFbkioyTyjWiL0E+XRuipTfQS3ZVRLSGppA2awCdxjoPXpnae0cozr8ztPaOUMMPiuxiVXa/YLk0cU+9Ucpc6O28lZC7JnKnSlskfcRIluh/SCaISmznGk6VPLSn919I6cZ+Z2ntHKM6/M7T2jlBT8dzNdor7/wBMl4dj+WVix/8AjgIUly1pwGmVqX/9HlF5kZKWs+XTLybKWmk91On6nTC3r8ztPaOUZ1+Z2ntHKFufczbD/sdhWPWhi/FDqMhL1+Z2ntHKM6/M7T2jlA/Ua0OoTWjnjm7gI11+Z2ntHKFU9NvmaWSu+7ujVEN2Skf/2Q=="/>
          <p:cNvSpPr>
            <a:spLocks noChangeAspect="1" noChangeArrowheads="1"/>
          </p:cNvSpPr>
          <p:nvPr/>
        </p:nvSpPr>
        <p:spPr bwMode="auto">
          <a:xfrm>
            <a:off x="149225" y="-411163"/>
            <a:ext cx="1019175" cy="8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27584" y="1412776"/>
            <a:ext cx="792088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Отчет по выполнению графика проекта «Использование модели компетенций в управлении персоналом ТГУ»  </a:t>
            </a:r>
          </a:p>
          <a:p>
            <a:pPr algn="ctr"/>
            <a:r>
              <a:rPr lang="ru-RU" sz="3200" b="1" dirty="0" smtClean="0"/>
              <a:t>Первое </a:t>
            </a:r>
            <a:r>
              <a:rPr lang="ru-RU" sz="3200" b="1" dirty="0" smtClean="0"/>
              <a:t>полугодие (20.04</a:t>
            </a:r>
            <a:r>
              <a:rPr lang="ru-RU" sz="3200" b="1" dirty="0" smtClean="0"/>
              <a:t>. – 10.10.2014 г</a:t>
            </a:r>
            <a:r>
              <a:rPr lang="ru-RU" sz="3200" b="1" dirty="0" smtClean="0"/>
              <a:t>.)</a:t>
            </a:r>
            <a:endParaRPr lang="ru-RU" sz="3200" b="1" dirty="0" smtClean="0"/>
          </a:p>
          <a:p>
            <a:pPr lvl="0" algn="r">
              <a:lnSpc>
                <a:spcPct val="80000"/>
              </a:lnSpc>
              <a:spcBef>
                <a:spcPct val="20000"/>
              </a:spcBef>
            </a:pPr>
            <a:endParaRPr lang="ru-RU" sz="2600" dirty="0" smtClean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lvl="0" algn="r">
              <a:lnSpc>
                <a:spcPct val="80000"/>
              </a:lnSpc>
              <a:spcBef>
                <a:spcPct val="20000"/>
              </a:spcBef>
            </a:pPr>
            <a:r>
              <a:rPr lang="ru-RU" sz="2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Климова </a:t>
            </a:r>
            <a:r>
              <a:rPr lang="ru-RU" sz="2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Татьяна </a:t>
            </a:r>
            <a:r>
              <a:rPr lang="ru-RU" sz="2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В</a:t>
            </a:r>
            <a:r>
              <a:rPr lang="ru-RU" sz="2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ладимировна</a:t>
            </a:r>
            <a:endParaRPr lang="ru-RU" sz="2600" dirty="0" smtClean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lvl="0" algn="r">
              <a:lnSpc>
                <a:spcPct val="80000"/>
              </a:lnSpc>
              <a:spcBef>
                <a:spcPct val="20000"/>
              </a:spcBef>
            </a:pPr>
            <a:r>
              <a:rPr lang="ru-RU" sz="2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Калачикова </a:t>
            </a:r>
            <a:r>
              <a:rPr lang="ru-RU" sz="2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Ольга Николаевна</a:t>
            </a:r>
          </a:p>
          <a:p>
            <a:pPr lvl="0" algn="r">
              <a:lnSpc>
                <a:spcPct val="80000"/>
              </a:lnSpc>
              <a:spcBef>
                <a:spcPct val="20000"/>
              </a:spcBef>
            </a:pPr>
            <a:r>
              <a:rPr lang="ru-RU" sz="2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Андриенко Алёна Васильевна</a:t>
            </a:r>
          </a:p>
          <a:p>
            <a:pPr lvl="0" algn="r">
              <a:lnSpc>
                <a:spcPct val="80000"/>
              </a:lnSpc>
              <a:spcBef>
                <a:spcPct val="20000"/>
              </a:spcBef>
            </a:pPr>
            <a:r>
              <a:rPr lang="ru-RU" sz="26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Петлина</a:t>
            </a:r>
            <a:r>
              <a:rPr lang="ru-RU" sz="2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Ирина Ивановна</a:t>
            </a:r>
          </a:p>
          <a:p>
            <a:pPr lvl="0" algn="r">
              <a:lnSpc>
                <a:spcPct val="80000"/>
              </a:lnSpc>
              <a:spcBef>
                <a:spcPct val="20000"/>
              </a:spcBef>
            </a:pPr>
            <a:r>
              <a:rPr lang="ru-RU" sz="2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Соколов Дмитрий Николаевич</a:t>
            </a:r>
          </a:p>
          <a:p>
            <a:pPr algn="r"/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AutoShape 14" descr="data:image/jpeg;base64,/9j/4AAQSkZJRgABAQAAAQABAAD/2wCEAAkGBwgHBgkIBwgKCgkLDRYPDQwMDRsUFRAWIB0iIiAdHx8kKDQsJCYxJx8fLT0tMTU3Ojo6Iys/RD84QzQ5OjcBCgoKDQwNGg8PGjclHyU3Nzc3Nzc3Nzc3Nzc3Nzc3Nzc3Nzc3Nzc3Nzc3Nzc3Nzc3Nzc3Nzc3Nzc3Nzc3Nzc3N//AABEIAFoAagMBIgACEQEDEQH/xAAbAAACAgMBAAAAAAAAAAAAAAADBQQGAAIHAf/EADoQAAECAwQGCAUDBAMAAAAAAAECAwAEEQUSITEUQVFhcrEGEyI0U3GBkiMyQpHBodHwB2Lh8SQzUv/EABoBAAIDAQEAAAAAAAAAAAAAAAQFAQIDAAb/xAAoEQACAgICAQIFBQAAAAAAAAAAAQIDBBESITEFUSIyQWGhEyMzgcH/2gAMAwEAAhEDEQA/AOsy7DOjtfBb+RP0DZBNHZ8Fr2CMlu7tcCeUFjdIwBaOz4LXsEZ1DPgtewQWMLa1NqINxX03hX1pHPSO7F89N2dID/k9UlVKhAQCo+kJn+kKCKylmtXdS3ylA/nrDacsmSmHlvTIW44oUvXqUw3QtmrIkELbcQ0twow6suZjVmRSkF0qjXxJt/gX3zyNvi0l+RW50jnEHGUkDuQmvIxtK9KXS8hExZ8jdUaXq3AN5NDEtyzZJZSuZaTfGKrnZSd1Nn82xiZSzkpu6K0RtUKn7mCtY7jrgCKWQn85MlOkNkPO9TMtpk3q0uvoASfJWVPtDsMMEAhpo1/sEUu17KlZlisuyUvIQAi6aAgajWFVjW3aFgzAYWlx2VvUMuvAjhJyO7LnFHhRsjyqffs/8CIZ0oS42+PdHSeoZ8Fr2CM0dnwWvYI0kZ1iflkTEsu8hW0UKTrBGojZEiFzWnpjJPa2gXUM+C37BCOZZa0h34SPnP0jbFhhDM95d4zzikiUxzLd3a4E8oLApbu7XAnlBYsceNvNiZS0alZBOGQ84wzTT6VFhxLgSbpumtDsjAwpMh1QdCn1NqurVnjnzgCJMNyzLOPwwMic45cW9lJOa6Isy4oVMKZl1WNSYsDjBpuhRPMJrRSc9aTSC6ZrYBkQkJ35lSAEhRBOJiOJkqUBtMDnaFxRCxU6iKf4iK0pYcCiDRIKq+QrDWEI8RRKcuQ1TNArJrhWDTDbU7LKZeFUqGrMbxCVClAAnI5b4ny71AiKyr13E0hbvpkmym3bGnEuMOrclnOy80s6tShvH6xcwQRUYg5RUwtPVla1AJGJKjgIf2TMtvy9xC0rLYA7JrhqhdlJt8xthy18BOhDM95d4zzh9CGZ7y7xnnAMg9DmW7u1wJ5QRYJZdu53FU86QOW7u1wJ5RpPzqbOlHJpYKgkABIwqSaDHVEpN9IiTUU2/AKanpJbTS27Ql23m01SbwVmMqQaTtJuYSgutloq11qK7NtfSKPNWkt6ccdcShBrS6gUAEM5O0E9WlKj8wrgf5sg6WE1BCyGenN+xcVXSKggiE1p0AWdgp+f2+8ETaMumQQ+86kAJAU4pVDXLPzhBaVuSd26l1ajXH4SudPKMcembn0jfJvhw8ie0TRZiI0Slt1YJGASCNpP7AwSYdS/RaFApOIrhGi0lEs2KYrUV+mQ/MPorUUjzz+Zs1Ssk9oBXmInMqTdawIwrgd5iC02VGJE8p2TDKkioICSFAUGFcNdcYixJtJFq99scKlmpqTcbdWoIpeNMDhHvQtYl51+VFClRUUqGun+ogqRMzbxS24lMisJF4qCUkVFc6E41y2QzsJu5abLhSElxRwAp9JgKz+KUW/uMKX+7FpFthDM95d4zzh9CGZ7y7xnnCaQ8Q5lu7tcCeULOlRUbK6lNB17zbVTqqoY/pDOW7u1wJ5RHtmTM/ZkxLpwcUmrZ2KGI/URrU0pxbMr4uVckvY5rNO9TMuskhxLbikA7aEiojYzNFjq14hI7KjTVthZMLVeVner2gcwYG858VUeqVKaR5bY50x03WHiu4SCEk0AOtWWOEQJubU64pajiokxHYfWlLlFGgSeycjXDL1gRcCs0iu7CLwpUZeCW9rslSkw4VhnNAvKI15Vhk451ldHWmqEhCajAEZ19a/eFUm6kOoDxvNIN7tD5aY4R4+grmSltaQhfaFF1Sd+44RWcE5+x30J7dqOhxLYaRewSb23XriTNTS5lxtcwlQCu0kV7JTqoNUL0SYYaU4t2qwOwEjMxqlZDaELBCknOgyO+KOuDluJO3rQ+lH2UAdgEClK/eHdgOmcti9TsMNKIAyFaD94pzbwSkYnbURe+hsmpmzjMuCi5k3hwjL8n1hdmxVdbf1fQbhcp2JfRdlghDM95d4zzh9CGZ7y7xnnCOQ/Q5lu7tcCeUFgUt3drgTygsScznXT6xFSkybTlkHqHlfFA+hZ1+R5+cU9bt5VVY1Ax1x3F9luYZWy+hLjSwUqQoVBEcv6VdEZmylLmZFK5iRzwxW0Nito3/ePQ+m50ZJVWvteGJczDcW7IeCvhfwl3SMSM8NsaX1DMUgSVAtmh1iPLxGRMO1HyLtEgLutKOtRoPIYn8RoHVDCuGw4j7Ro45iE4G6KRJs6ZYYU4t4kClMNe6Ia1FvWztBpZx03UsocCjQlTa7oAiYxJzpCnhQFGNw9tR8qDXARa8spY/7VEnHDKLh0flDOtpXLAls4l1QISP3O7lC/JtdMeUlo0qrdkuJDsuRdtaeTJOSjLKZcJMw82KGlK3cABU1A3UMdAQlKEJQgAJSKADUIFKSzUq11bQzNVKOajtMHjzl97tl7IfY9H6Ue/LMhDM95d4zzh9CGZ7y7xnnA0glDmW7u1wJ5QWK7LzD3UN/Gc+QfUdkF0h/xnPcYjkToexkItIf8Zz3GM0h/xnPcY7kdoHbPQ2yLVKllnRn1GpcYomp3jIxU5v8ApxaLKiZGdZeAyDlUH8iLfpD/AIznuMZpD/jOe4wbT6lkUrUZdffsGsw6p9tHPFdBekQVd0RtQ/8AQfTT9TEuV/p3bL6gJlyVl0b1lR+wH5i8aQ/4znuMZpD/AIznuMFP1vKa60v6Ml6fUL7H6AWXIkLnFrnXBqWLqPbr9SYtiEJbQlCEhKUigSkUA9IR6Q/4znuMe6Q/4znuMLrcmy58rHsKrphWtRWh7GQi0h/xnPcYzSH/ABnPcYy5F+I9hDM95d4zzj3SH/Gc9xhQ+8717nxF/MfqO2Kt7JSP/9k="/>
          <p:cNvSpPr>
            <a:spLocks noChangeAspect="1" noChangeArrowheads="1"/>
          </p:cNvSpPr>
          <p:nvPr/>
        </p:nvSpPr>
        <p:spPr bwMode="auto">
          <a:xfrm>
            <a:off x="149225" y="-411163"/>
            <a:ext cx="100965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AutoShape 17" descr="data:image/jpeg;base64,/9j/4AAQSkZJRgABAQAAAQABAAD/2wCEAAkGBwgHBgkIBwgKCgkLDRYPDQwMDRsUFRAWIB0iIiAdHx8kKDQsJCYxJx8fLT0tMTU3Ojo6Iys/RD84QzQ5OjcBCgoKDQwNGg8PGjclHyU3Nzc3Nzc3Nzc3Nzc3Nzc3Nzc3Nzc3Nzc3Nzc3Nzc3Nzc3Nzc3Nzc3Nzc3Nzc3Nzc3N//AABEIAFsAawMBIgACEQEDEQH/xAAbAAACAgMBAAAAAAAAAAAAAAADBQQGAAEHAv/EADsQAAECAwIKCAYBBAMAAAAAAAECAwAEEQUhEhMxNEFRU4Gx0QYUIkJhcqGiIzJxkZLB8BUz4eIHgtL/xAAaAQACAwEBAAAAAAAAAAAAAAAEBQECAwAG/8QAJxEAAgICAQIGAgMAAAAAAAAAAAECEQMEMRIhBRMiQVGhMmEUI9H/2gAMAwEAAhEDEQA/AOsyzDPV2vgt/InuDVBOrs7Fr8BGS2bteRPCCxukYAurs7Fr8BGYhnYtfgILG8BSkKI7J7pUKxzo7uQJ2Ys+RTWZxKCcicAEndCV/pC0a9Ts1Ck7R4pQP5vhtO2TKTLxemitxzBwa1oB9oWTVjSCcWpKXHMWf7Zc+ZOq8imuCsKwV6k2/oA2J7FvpaS+xY70im0GplJCmgJGFwMaZ6VuhxKX7OklJUQKjsUGsmhia7Zsm7gqmGQhekIuAGrx1V0xiZKzkggSrZBPe7VPvBiWs1TgB9Wyn+ZLl+kVkLexM22iUcrcXEAoV4hYup4mkO0sy6khSWmSkioISCDFPtKypSZlglpspcQg4vBO+hrCOy7WtHo9M4sBRYr25ZzJu1GM/wCFDLG8Tp/DN470oSrJx8o6b1dnYtfgIzq7Oxa/AQCzLRl7SlQ/Lk0yKQoUU2dShoMTIXOLTp8jJSUlaBdXZ2Lf4CE9oMtCbc+EjR3RqEPYTWjnjm7gIrIsmNJbN2vInhBYFLZu15E8ILlNIk40262JlDRqVqvAGj6xtcw27hBlxK8E4KsE1odUabYWmSphoW+UqKFkZCfWkRmZLFSbLBJCkgFRSaVOX7Ry6W7KSc12oDMuKv8ACFMy8q+HzjBIplHjfCmeYGQpoTdUaILwyVgOeEqFD0yptAAUQVX7v5+oimbJN8anqFZKVADQk3UiEgqxqAoGhOWGmOEemxRPJJSobCZGMIrkug7iW5qXU06kKQsUMJELWrtkXG+sTZZ2iU/UxWWKu6Lwzd6YWz5d6xppExJurcR8rrKyO2jmNB3Rd21pcbStBqlQqDFVbVhIvh3Y8whxnFBaSUjCFDW6ANpOXqfI005dPp9hjCa0c8c3cBDmE1o545u4CAJcDFDSWzdryJ4QW/AWRlCTT7QKWzdryJ4Rqbm0SEs5Mu1KED5QLySaADfSJpvsiG0u7BzExLmXl3UTss062jCQXFAilKGt8Ek7RamUoK0FtStd4r9edIpE3aIenXHA0hkE0wEClKa9ZhlJTycUEqNyqwbLSahYuhvpzpcFxUARUUIhPaQAwrsg9T/isFZnWjJJeddFwOE4VBOTXkEI7StmTCSBNIWSTWl/gMn0jHBim51RvsZYdFiS0jRRiCyopxqwSMFByeN37g008l/tNrSoHSDASCiVvqCtz0SP9vSH0VUaZ52TuTZ5Su/tJSd0TmCktoyjtHx1RBbQVG6JM2Vyksy4kYQN2CU6STprqETkStJHQvuxyywJlhTJcICxQlNxpEfooUyNsKYSoLQ5QBVfA8/SAFydfKEWeCWlNUUpFDRR0FWQHnEyzZdLFoMqSlKQh1KAU17XapW+A5r0Si3yg/G/XFpcF1hNaOeObuAhzCa0c8c3cBCSXA+Q0ls3a8ieELelKj/R1tJSCX3ENipyEqFOEMpbN2vInhEa25RU9Zcwwj+4U4TfnF49RGuJpTi2ZZ05Y5JfBziccxE06w4Q5i1qQVA6jS4x6EyUqQG14VEjs5Dkr+/GFkw4pS1rNSoklROWumsBec+Ib9A4R6pYbSPLX3Hf9QeUjqy1LAUoHAuHbuoTdWnhEKdm8a4pQ+WvZGoaIisTKxWqqpQkkBQqBqpqvpAStKu7T6G715xOPAoy4Jbcl3JMpMrxiWAAUqVvA06aaIZqdCm0BlQOA3QVyVN9/wB4USi0F1CHSCita0oU6SYJNB0TJxJKEu9oFKrlHwP6iJwTnXB3sS02mWiEKYqsfNU0or1rEucnFTKUJcSpCK0AweycEUrXSYWMyS01ceWkBAwqXqJOgfeNJdViAh3Dwkqqmo0HL6xV44OScfYlSdUPZRbKU4BGEgX0JhvZzwm7WlGUJCUIVh0HgDl9IqjbuACCaHlFv6ESyl4+fWLj8Jvir9esAbcVjhKQXqOU8kYFrhNaOeObuAhzCa0c8c3cBCGXB6FDSWzdryJ4QWBS2bteRPCCxJBzbp3YypCdM+wk9WfV2qdxenccv3iqLdwlVIygXiO3TcszOSzktMthxlwUUk6Y5R0p6MzViOF1IU9Ik9h4C9PgrUfHT6R6PwzdjNLFkfdcfsS7mo4PrjwxShXw3CmhrQU05a/qPGGdUCB+GrVUcDGsM6/vDlR5F1EhC6IWr/qN+X0jwHSBS6moj+GPC1gJSmmS8/U/wQaz1MY5RfKQkJ7wrSKtUm6JoOzMqCQE4zCPypScIDcf5dEptibdWpSWrk3nGpArpyCMFoSKD2HEgZAEI0RZLEaTNFIllY5ar6J0Dx1CAc+Xyo9TjRbHBzlRAk2RaC5eRYkEtzTiAsOhRolNcpF+j9a46PJSzclKtSzAo22mg5wGz7PbkytyiVTDgAWumgZAPARNjz2zsec6XA91dfylb5ZkJrRzxzdwEOYTWjnjm7gIDkGIaS2bteRPCCwhl56ZxDYxncHdGqCdfmdp7Ryjuomh1GlAKSUqAKSKEEXEQm6/M7T2jlGdfmdp7RyjupEUK7Z6BWbPFbkioyTyjWiL0E+XRuipTfQS3ZVRLSGppA2awCdxjoPXpnae0cozr8ztPaOUMMPiuxiVXa/YLk0cU+9Ucpc6O28lZC7JnKnSlskfcRIluh/SCaISmznGk6VPLSn919I6cZ+Z2ntHKM6/M7T2jlBT8dzNdor7/wBMl4dj+WVix/8AjgIUly1pwGmVqX/9HlF5kZKWs+XTLybKWmk91On6nTC3r8ztPaOUZ1+Z2ntHKFufczbD/sdhWPWhi/FDqMhL1+Z2ntHKM6/M7T2jlA/Ua0OoTWjnjm7gI11+Z2ntHKFU9NvmaWSu+7ujVEN2Skf/2Q=="/>
          <p:cNvSpPr>
            <a:spLocks noChangeAspect="1" noChangeArrowheads="1"/>
          </p:cNvSpPr>
          <p:nvPr/>
        </p:nvSpPr>
        <p:spPr bwMode="auto">
          <a:xfrm>
            <a:off x="149225" y="-411163"/>
            <a:ext cx="1019175" cy="8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27584" y="1415826"/>
            <a:ext cx="8172908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Виды продуктов подготовленные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 отчётный период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Нормативные документы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Аналитические материалы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Информационные материалы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 rot="10800000" flipV="1">
            <a:off x="1079612" y="843099"/>
            <a:ext cx="74168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Достижение Промежуточных результатов или КПЭ Проекта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0678" y="1443263"/>
            <a:ext cx="7956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Вовлеченность НПР </a:t>
            </a:r>
            <a:r>
              <a:rPr lang="ru-RU" dirty="0" smtClean="0"/>
              <a:t>в разработку механизмов управления персоналом и критериев оценки </a:t>
            </a:r>
            <a:r>
              <a:rPr lang="ru-RU" dirty="0" smtClean="0"/>
              <a:t>результативности</a:t>
            </a:r>
            <a:endParaRPr lang="ru-RU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192909155"/>
              </p:ext>
            </p:extLst>
          </p:nvPr>
        </p:nvGraphicFramePr>
        <p:xfrm>
          <a:off x="431540" y="2100818"/>
          <a:ext cx="806489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16732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Отношение к проведению  аттестации научно-педагогических работников в нашем университете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31540" y="6201308"/>
            <a:ext cx="8712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2 – Гистограмма распределения участников опроса по отношению к аттестации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19572" y="1772816"/>
          <a:ext cx="7992888" cy="4356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944724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Модель компетенций ППС, как инструмент оценки в деятельности: управления УРП,  руководителей структурных подразделений, для самооценки; для организации аттестации НПР</a:t>
            </a:r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 l="18820" t="12200" r="22118" b="13461"/>
          <a:stretch>
            <a:fillRect/>
          </a:stretch>
        </p:blipFill>
        <p:spPr bwMode="auto">
          <a:xfrm>
            <a:off x="2635746" y="1916832"/>
            <a:ext cx="605355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9552" y="2456892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 заполнения модели компетенций ППС в личном кабинете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9572" y="1052736"/>
            <a:ext cx="8172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данный момент модель компетенций ППС через «Личный кабинет сотрудника» заполнили: Всего 140  ППС (с использованием ЛК </a:t>
            </a:r>
            <a:r>
              <a:rPr lang="ru-RU" dirty="0" smtClean="0"/>
              <a:t>22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736813"/>
            <a:ext cx="7668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12 доцентов, 3 ст.преподавателя, 5 профессоров, 2 зав.кафедрой</a:t>
            </a:r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4424" t="12201" r="6250" b="17870"/>
          <a:stretch>
            <a:fillRect/>
          </a:stretch>
        </p:blipFill>
        <p:spPr bwMode="auto">
          <a:xfrm>
            <a:off x="353048" y="2348880"/>
            <a:ext cx="879095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43608" y="1052736"/>
          <a:ext cx="7740861" cy="2071115"/>
        </p:xfrm>
        <a:graphic>
          <a:graphicData uri="http://schemas.openxmlformats.org/drawingml/2006/table">
            <a:tbl>
              <a:tblPr/>
              <a:tblGrid>
                <a:gridCol w="992181"/>
                <a:gridCol w="1130057"/>
                <a:gridCol w="1442160"/>
                <a:gridCol w="720080"/>
                <a:gridCol w="1399453"/>
                <a:gridCol w="1028465"/>
                <a:gridCol w="1028465"/>
              </a:tblGrid>
              <a:tr h="2819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Долж-ность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Вид деятельности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0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Учебная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Учебно-методическая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НИР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Репутацион-ная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Проект-ная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Организа-ционная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Ассист.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Ст. препод.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Доцент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1 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Средние показатели проявления компетенций ППС ТГУ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815916" y="3140968"/>
          <a:ext cx="5328084" cy="3465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3548" y="3284984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Результаты апробации модели компетенции ППС среди участников кадрового резерва</a:t>
            </a:r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51520" y="5877562"/>
            <a:ext cx="50400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 4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Лепестковая гистограмма распределения ППС (ассистент, ст. преподаватель, доцент) по видам деятельности среди участников кадрового резерва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9572" y="1052736"/>
            <a:ext cx="82449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Области применения в настоящее время</a:t>
            </a:r>
          </a:p>
          <a:p>
            <a:endParaRPr lang="ru-RU" sz="2400" dirty="0" smtClean="0"/>
          </a:p>
          <a:p>
            <a:r>
              <a:rPr lang="ru-RU" sz="2400" dirty="0"/>
              <a:t>Кадровый конкурс (</a:t>
            </a:r>
            <a:r>
              <a:rPr lang="ru-RU" sz="2400" dirty="0" smtClean="0"/>
              <a:t>показатели и регламенты)</a:t>
            </a:r>
            <a:endParaRPr lang="ru-RU" sz="2400" dirty="0"/>
          </a:p>
          <a:p>
            <a:r>
              <a:rPr lang="ru-RU" sz="2400" dirty="0" smtClean="0"/>
              <a:t>Система «ЛК» (тестовый режим)</a:t>
            </a:r>
          </a:p>
          <a:p>
            <a:r>
              <a:rPr lang="ru-RU" sz="2400" dirty="0" smtClean="0"/>
              <a:t>Диагностика (Самооценка </a:t>
            </a:r>
            <a:r>
              <a:rPr lang="ru-RU" sz="2400" dirty="0"/>
              <a:t>в системе «Личный кабинет</a:t>
            </a:r>
            <a:r>
              <a:rPr lang="ru-RU" sz="2400" dirty="0" smtClean="0"/>
              <a:t>») Построение </a:t>
            </a:r>
            <a:r>
              <a:rPr lang="ru-RU" sz="2400" dirty="0"/>
              <a:t>индивидуальных профилей деятельности </a:t>
            </a:r>
            <a:r>
              <a:rPr lang="ru-RU" sz="2400" dirty="0" smtClean="0"/>
              <a:t>сотрудника</a:t>
            </a:r>
          </a:p>
          <a:p>
            <a:endParaRPr lang="ru-RU" sz="2400" dirty="0" smtClean="0"/>
          </a:p>
          <a:p>
            <a:r>
              <a:rPr lang="ru-RU" sz="2400" dirty="0" smtClean="0"/>
              <a:t>Профили результативности ППС как основа для показателей КПЭ для ППС</a:t>
            </a:r>
          </a:p>
          <a:p>
            <a:endParaRPr lang="ru-RU" sz="2400" dirty="0"/>
          </a:p>
          <a:p>
            <a:r>
              <a:rPr lang="ru-RU" sz="2400" dirty="0" smtClean="0"/>
              <a:t>Построение профилей </a:t>
            </a:r>
            <a:r>
              <a:rPr lang="ru-RU" sz="2400" dirty="0"/>
              <a:t>результативности структурных </a:t>
            </a:r>
            <a:r>
              <a:rPr lang="ru-RU" sz="2400" dirty="0" smtClean="0"/>
              <a:t>подразделений (профили кафедр)</a:t>
            </a:r>
          </a:p>
          <a:p>
            <a:endParaRPr lang="ru-RU" sz="2400" dirty="0"/>
          </a:p>
          <a:p>
            <a:r>
              <a:rPr lang="ru-RU" sz="2400" dirty="0" smtClean="0"/>
              <a:t>Мониторинг </a:t>
            </a:r>
            <a:r>
              <a:rPr lang="ru-RU" sz="2400" dirty="0"/>
              <a:t>данных о </a:t>
            </a:r>
            <a:r>
              <a:rPr lang="ru-RU" sz="2400" dirty="0" smtClean="0"/>
              <a:t>компетенциях сотрудников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7&quot;&gt;&lt;property id=&quot;20148&quot; value=&quot;5&quot;/&gt;&lt;property id=&quot;20300&quot; value=&quot;Slide 3&quot;/&gt;&lt;property id=&quot;20307&quot; value=&quot;697&quot;/&gt;&lt;/object&gt;&lt;object type=&quot;3&quot; unique_id=&quot;10009&quot;&gt;&lt;property id=&quot;20148&quot; value=&quot;5&quot;/&gt;&lt;property id=&quot;20300&quot; value=&quot;Slide 4&quot;/&gt;&lt;property id=&quot;20307&quot; value=&quot;695&quot;/&gt;&lt;/object&gt;&lt;object type=&quot;3&quot; unique_id=&quot;10010&quot;&gt;&lt;property id=&quot;20148&quot; value=&quot;5&quot;/&gt;&lt;property id=&quot;20300&quot; value=&quot;Slide 11&quot;/&gt;&lt;property id=&quot;20307&quot; value=&quot;701&quot;/&gt;&lt;/object&gt;&lt;object type=&quot;3&quot; unique_id=&quot;10011&quot;&gt;&lt;property id=&quot;20148&quot; value=&quot;5&quot;/&gt;&lt;property id=&quot;20300&quot; value=&quot;Slide 9&quot;/&gt;&lt;property id=&quot;20307&quot; value=&quot;702&quot;/&gt;&lt;/object&gt;&lt;object type=&quot;3&quot; unique_id=&quot;10012&quot;&gt;&lt;property id=&quot;20148&quot; value=&quot;5&quot;/&gt;&lt;property id=&quot;20300&quot; value=&quot;Slide 12&quot;/&gt;&lt;property id=&quot;20307&quot; value=&quot;703&quot;/&gt;&lt;/object&gt;&lt;object type=&quot;3&quot; unique_id=&quot;10014&quot;&gt;&lt;property id=&quot;20148&quot; value=&quot;5&quot;/&gt;&lt;property id=&quot;20300&quot; value=&quot;Slide 13&quot;/&gt;&lt;property id=&quot;20307&quot; value=&quot;455&quot;/&gt;&lt;/object&gt;&lt;object type=&quot;3&quot; unique_id=&quot;10015&quot;&gt;&lt;property id=&quot;20148&quot; value=&quot;5&quot;/&gt;&lt;property id=&quot;20300&quot; value=&quot;Slide 1&quot;/&gt;&lt;property id=&quot;20307&quot; value=&quot;707&quot;/&gt;&lt;/object&gt;&lt;object type=&quot;3&quot; unique_id=&quot;10016&quot;&gt;&lt;property id=&quot;20148&quot; value=&quot;5&quot;/&gt;&lt;property id=&quot;20300&quot; value=&quot;Slide 2&quot;/&gt;&lt;property id=&quot;20307&quot; value=&quot;738&quot;/&gt;&lt;/object&gt;&lt;object type=&quot;3&quot; unique_id=&quot;10017&quot;&gt;&lt;property id=&quot;20148&quot; value=&quot;5&quot;/&gt;&lt;property id=&quot;20300&quot; value=&quot;Slide 5&quot;/&gt;&lt;property id=&quot;20307&quot; value=&quot;719&quot;/&gt;&lt;/object&gt;&lt;object type=&quot;3&quot; unique_id=&quot;10018&quot;&gt;&lt;property id=&quot;20148&quot; value=&quot;5&quot;/&gt;&lt;property id=&quot;20300&quot; value=&quot;Slide 6&quot;/&gt;&lt;property id=&quot;20307&quot; value=&quot;739&quot;/&gt;&lt;/object&gt;&lt;object type=&quot;3&quot; unique_id=&quot;10019&quot;&gt;&lt;property id=&quot;20148&quot; value=&quot;5&quot;/&gt;&lt;property id=&quot;20300&quot; value=&quot;Slide 7&quot;/&gt;&lt;property id=&quot;20307&quot; value=&quot;724&quot;/&gt;&lt;/object&gt;&lt;object type=&quot;3&quot; unique_id=&quot;10020&quot;&gt;&lt;property id=&quot;20148&quot; value=&quot;5&quot;/&gt;&lt;property id=&quot;20300&quot; value=&quot;Slide 8&quot;/&gt;&lt;property id=&quot;20307&quot; value=&quot;709&quot;/&gt;&lt;/object&gt;&lt;object type=&quot;3&quot; unique_id=&quot;10021&quot;&gt;&lt;property id=&quot;20148&quot; value=&quot;5&quot;/&gt;&lt;property id=&quot;20300&quot; value=&quot;Slide 10&quot;/&gt;&lt;property id=&quot;20307&quot; value=&quot;740&quot;/&gt;&lt;/object&gt;&lt;/object&gt;&lt;/object&gt;&lt;/database&gt;"/>
  <p:tag name="SECTOMILLISECCONVERTED" val="1"/>
  <p:tag name="ISPRING_RESOURCE_PATHS_HASH_2" val="d5dc4b2c223a1681813a20f71029bb66fa97d2e2"/>
</p:tagLst>
</file>

<file path=ppt/theme/theme1.xml><?xml version="1.0" encoding="utf-8"?>
<a:theme xmlns:a="http://schemas.openxmlformats.org/drawingml/2006/main" name="ТГУ">
  <a:themeElements>
    <a:clrScheme name="ТГУ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ТГУ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ГУ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ГУ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ТГУ</Template>
  <TotalTime>9632</TotalTime>
  <Words>290</Words>
  <Application>Microsoft Office PowerPoint</Application>
  <PresentationFormat>Экран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ТГУ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Demkin</dc:creator>
  <cp:lastModifiedBy>Пользователь</cp:lastModifiedBy>
  <cp:revision>934</cp:revision>
  <cp:lastPrinted>2013-07-04T10:40:07Z</cp:lastPrinted>
  <dcterms:created xsi:type="dcterms:W3CDTF">2002-10-31T07:30:16Z</dcterms:created>
  <dcterms:modified xsi:type="dcterms:W3CDTF">2014-10-10T03:03:04Z</dcterms:modified>
</cp:coreProperties>
</file>