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69" r:id="rId3"/>
    <p:sldId id="282" r:id="rId4"/>
    <p:sldId id="270" r:id="rId5"/>
    <p:sldId id="271" r:id="rId6"/>
    <p:sldId id="279" r:id="rId7"/>
    <p:sldId id="284" r:id="rId8"/>
    <p:sldId id="280" r:id="rId9"/>
    <p:sldId id="273" r:id="rId10"/>
    <p:sldId id="281" r:id="rId11"/>
    <p:sldId id="28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94" autoAdjust="0"/>
    <p:restoredTop sz="94660"/>
  </p:normalViewPr>
  <p:slideViewPr>
    <p:cSldViewPr snapToGrid="0">
      <p:cViewPr>
        <p:scale>
          <a:sx n="87" d="100"/>
          <a:sy n="87" d="100"/>
        </p:scale>
        <p:origin x="-594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87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4FB8F-ED15-48AB-97BD-17129D4E699D}" type="datetimeFigureOut">
              <a:rPr lang="ru-RU" smtClean="0"/>
              <a:t>17.10.2014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B3739-9081-478F-812E-AE7CE14063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104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9D437-CD83-4825-AD0D-5E7B341BC79B}" type="datetimeFigureOut">
              <a:rPr lang="ru-RU" smtClean="0"/>
              <a:t>17.10.2014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CF8BB-EBC7-4B8F-9632-A5A136FBB8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0369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755780"/>
            <a:ext cx="6858000" cy="320040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3956180"/>
            <a:ext cx="6858000" cy="109728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42120" y="380999"/>
            <a:ext cx="2011680" cy="6096001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81199" y="380999"/>
            <a:ext cx="7074859" cy="60960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22960"/>
            <a:ext cx="8686800" cy="201168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2834640"/>
            <a:ext cx="8686800" cy="109728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8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81200" y="1981200"/>
            <a:ext cx="4572000" cy="44805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81800" y="1981200"/>
            <a:ext cx="4572000" cy="44805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81200" y="1679448"/>
            <a:ext cx="4572000" cy="83048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81200" y="2509935"/>
            <a:ext cx="4572000" cy="39670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781800" y="1679448"/>
            <a:ext cx="4572000" cy="83048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781800" y="2509935"/>
            <a:ext cx="4572000" cy="39670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9420" y="408993"/>
            <a:ext cx="4800937" cy="1828800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6491" y="381000"/>
            <a:ext cx="5489510" cy="5791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59420" y="2237793"/>
            <a:ext cx="4800937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6248" y="384048"/>
            <a:ext cx="4800600" cy="1828800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  <a:ln>
            <a:noFill/>
          </a:ln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56249" y="2240280"/>
            <a:ext cx="4799140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7120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81200" y="1987419"/>
            <a:ext cx="9372600" cy="4483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631790" y="5691673"/>
            <a:ext cx="280731" cy="778847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l">
              <a:defRPr sz="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631790" y="365125"/>
            <a:ext cx="280730" cy="5139936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13321" y="6268940"/>
            <a:ext cx="722377" cy="201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4320" algn="l" defTabSz="914400" rtl="0" eaLnBrk="1" latinLnBrk="0" hangingPunct="1">
        <a:lnSpc>
          <a:spcPct val="90000"/>
        </a:lnSpc>
        <a:spcBef>
          <a:spcPts val="12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vk.com/univoltsu" TargetMode="External"/><Relationship Id="rId4" Type="http://schemas.openxmlformats.org/officeDocument/2006/relationships/hyperlink" Target="http://www.sibmail.com/sq/src/compose.php?send_to=univol_tsu%40mail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льяна\Desktop\LOGO(утвержденный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30" y="2268199"/>
            <a:ext cx="10941463" cy="375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53453" y="1940119"/>
            <a:ext cx="11326473" cy="53694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10000"/>
              </a:lnSpc>
            </a:pPr>
            <a:endParaRPr lang="ru-RU" sz="3200" dirty="0">
              <a:solidFill>
                <a:schemeClr val="tx1">
                  <a:lumMod val="75000"/>
                </a:schemeClr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09536" y="314509"/>
            <a:ext cx="953703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800" b="1" dirty="0">
                <a:solidFill>
                  <a:schemeClr val="bg2">
                    <a:lumMod val="25000"/>
                  </a:schemeClr>
                </a:solidFill>
                <a:latin typeface="Trebuchet MS" pitchFamily="34" charset="0"/>
                <a:cs typeface="Arial" pitchFamily="34" charset="0"/>
              </a:rPr>
              <a:t>Центр социально-профессионального </a:t>
            </a:r>
            <a:r>
              <a:rPr lang="ru-RU" sz="3800" b="1" dirty="0" err="1">
                <a:solidFill>
                  <a:schemeClr val="bg2">
                    <a:lumMod val="25000"/>
                  </a:schemeClr>
                </a:solidFill>
                <a:latin typeface="Trebuchet MS" pitchFamily="34" charset="0"/>
                <a:cs typeface="Arial" pitchFamily="34" charset="0"/>
              </a:rPr>
              <a:t>волонтерства</a:t>
            </a:r>
            <a:r>
              <a:rPr lang="ru-RU" sz="3800" b="1" dirty="0">
                <a:solidFill>
                  <a:schemeClr val="bg2">
                    <a:lumMod val="25000"/>
                  </a:schemeClr>
                </a:solidFill>
                <a:latin typeface="Trebuchet MS" pitchFamily="34" charset="0"/>
                <a:cs typeface="Arial" pitchFamily="34" charset="0"/>
              </a:rPr>
              <a:t> «</a:t>
            </a:r>
            <a:r>
              <a:rPr lang="en-US" sz="3800" b="1" dirty="0">
                <a:solidFill>
                  <a:schemeClr val="bg2">
                    <a:lumMod val="25000"/>
                  </a:schemeClr>
                </a:solidFill>
                <a:latin typeface="Trebuchet MS" pitchFamily="34" charset="0"/>
                <a:cs typeface="Arial" pitchFamily="34" charset="0"/>
              </a:rPr>
              <a:t>UNIVOL</a:t>
            </a:r>
            <a:r>
              <a:rPr lang="ru-RU" sz="3800" b="1" dirty="0">
                <a:solidFill>
                  <a:schemeClr val="bg2">
                    <a:lumMod val="25000"/>
                  </a:schemeClr>
                </a:solidFill>
                <a:latin typeface="Trebuchet MS" pitchFamily="34" charset="0"/>
                <a:cs typeface="Arial" pitchFamily="34" charset="0"/>
              </a:rPr>
              <a:t>» ТГУ</a:t>
            </a:r>
            <a:endParaRPr lang="ru-RU" sz="3800" dirty="0">
              <a:solidFill>
                <a:schemeClr val="bg2">
                  <a:lumMod val="25000"/>
                </a:schemeClr>
              </a:solidFill>
              <a:latin typeface="Trebuchet MS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33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Ульяна\Desktop\LOGO(утвержденный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43" b="96479" l="2581" r="100000">
                        <a14:foregroundMark x1="36008" y1="35094" x2="77540" y2="35094"/>
                        <a14:foregroundMark x1="36008" y1="67723" x2="99113" y2="67019"/>
                        <a14:foregroundMark x1="92298" y1="47183" x2="78871" y2="421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48" y="261256"/>
            <a:ext cx="10941463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09257" y="4288645"/>
            <a:ext cx="6096000" cy="21994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400" b="1" dirty="0" smtClean="0">
                <a:solidFill>
                  <a:schemeClr val="accent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Контакты ЦСПВ ТГУ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dirty="0" smtClean="0">
              <a:solidFill>
                <a:srgbClr val="000000"/>
              </a:solidFill>
              <a:latin typeface="Courier New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dirty="0" err="1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эл.почта</a:t>
            </a:r>
            <a:r>
              <a:rPr lang="ru-RU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: </a:t>
            </a:r>
            <a:r>
              <a:rPr lang="ru-RU" b="1" dirty="0" smtClean="0">
                <a:solidFill>
                  <a:srgbClr val="002060"/>
                </a:solidFill>
                <a:latin typeface="Verdana"/>
                <a:ea typeface="Times New Roman"/>
                <a:cs typeface="Courier New"/>
                <a:hlinkClick r:id="rId4"/>
              </a:rPr>
              <a:t>univol_tsu@mail.ru</a:t>
            </a:r>
            <a:r>
              <a:rPr lang="ru-RU" dirty="0">
                <a:solidFill>
                  <a:srgbClr val="002060"/>
                </a:solidFill>
                <a:latin typeface="Courier New"/>
                <a:ea typeface="Times New Roman"/>
                <a:cs typeface="Times New Roman"/>
              </a:rPr>
              <a:t>,</a:t>
            </a:r>
            <a:endParaRPr lang="ru-RU" sz="1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dirty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 группа контакте</a:t>
            </a:r>
            <a:r>
              <a:rPr lang="ru-RU" dirty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: </a:t>
            </a:r>
            <a:r>
              <a:rPr lang="ru-RU" b="1" dirty="0">
                <a:solidFill>
                  <a:srgbClr val="0000FF"/>
                </a:solidFill>
                <a:latin typeface="Verdana"/>
                <a:ea typeface="Times New Roman"/>
                <a:cs typeface="Courier New"/>
                <a:hlinkClick r:id="rId5"/>
              </a:rPr>
              <a:t>http://vk.com/univoltsu</a:t>
            </a:r>
            <a:r>
              <a:rPr lang="ru-RU" dirty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endParaRPr lang="ru-RU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dirty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  </a:t>
            </a:r>
            <a:r>
              <a:rPr lang="ru-RU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сайт:  </a:t>
            </a:r>
            <a:r>
              <a:rPr lang="ru-RU" b="1" dirty="0" smtClean="0">
                <a:solidFill>
                  <a:srgbClr val="0000FF"/>
                </a:solidFill>
                <a:latin typeface="Verdana"/>
                <a:ea typeface="Times New Roman"/>
                <a:cs typeface="Courier New"/>
                <a:hlinkClick r:id="rId5"/>
              </a:rPr>
              <a:t>http</a:t>
            </a:r>
            <a:r>
              <a:rPr lang="ru-RU" sz="2400" b="1" dirty="0">
                <a:solidFill>
                  <a:srgbClr val="0000FF"/>
                </a:solidFill>
                <a:latin typeface="Verdana"/>
                <a:ea typeface="Times New Roman"/>
                <a:cs typeface="Courier New"/>
                <a:hlinkClick r:id="rId5"/>
              </a:rPr>
              <a:t>:// </a:t>
            </a:r>
            <a:r>
              <a:rPr lang="ru-RU" sz="2400" b="1" dirty="0" smtClean="0">
                <a:solidFill>
                  <a:schemeClr val="accent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univol.tsu.r</a:t>
            </a:r>
            <a:r>
              <a:rPr lang="ru-RU" sz="2400" b="1" dirty="0" smtClean="0">
                <a:solidFill>
                  <a:schemeClr val="accent5"/>
                </a:solidFill>
                <a:latin typeface="Courier New"/>
                <a:ea typeface="Times New Roman"/>
                <a:cs typeface="Times New Roman"/>
              </a:rPr>
              <a:t>u</a:t>
            </a:r>
            <a:r>
              <a:rPr lang="ru-RU" b="1" dirty="0">
                <a:solidFill>
                  <a:srgbClr val="C00000"/>
                </a:solidFill>
                <a:latin typeface="Courier New"/>
                <a:ea typeface="Times New Roman"/>
                <a:cs typeface="Times New Roman"/>
              </a:rPr>
              <a:t>.</a:t>
            </a:r>
            <a:endParaRPr lang="ru-RU" sz="1400" b="1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4768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Ульяна\Desktop\шари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484" y="0"/>
            <a:ext cx="2373516" cy="238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53453" y="1940119"/>
            <a:ext cx="11326473" cy="53694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10000"/>
              </a:lnSpc>
            </a:pPr>
            <a:r>
              <a:rPr lang="ru-RU" sz="3200" b="1" dirty="0" smtClean="0">
                <a:solidFill>
                  <a:schemeClr val="tx1">
                    <a:lumMod val="75000"/>
                  </a:schemeClr>
                </a:solidFill>
                <a:latin typeface="Trebuchet MS" pitchFamily="34" charset="0"/>
                <a:cs typeface="Arial" pitchFamily="34" charset="0"/>
              </a:rPr>
              <a:t>Цель Центра </a:t>
            </a:r>
            <a:r>
              <a:rPr lang="ru-RU" sz="3200" dirty="0" smtClean="0">
                <a:solidFill>
                  <a:schemeClr val="tx1">
                    <a:lumMod val="75000"/>
                  </a:schemeClr>
                </a:solidFill>
                <a:latin typeface="Trebuchet MS" pitchFamily="34" charset="0"/>
                <a:cs typeface="Arial" pitchFamily="34" charset="0"/>
              </a:rPr>
              <a:t>–  </a:t>
            </a:r>
            <a:r>
              <a:rPr lang="ru-RU" sz="3200" dirty="0">
                <a:solidFill>
                  <a:schemeClr val="tx1">
                    <a:lumMod val="75000"/>
                  </a:schemeClr>
                </a:solidFill>
                <a:latin typeface="Trebuchet MS" pitchFamily="34" charset="0"/>
                <a:cs typeface="Arial" pitchFamily="34" charset="0"/>
              </a:rPr>
              <a:t>развитие  социально-профессионального </a:t>
            </a:r>
            <a:r>
              <a:rPr lang="ru-RU" sz="3200" dirty="0" err="1">
                <a:solidFill>
                  <a:schemeClr val="tx1">
                    <a:lumMod val="75000"/>
                  </a:schemeClr>
                </a:solidFill>
                <a:latin typeface="Trebuchet MS" pitchFamily="34" charset="0"/>
                <a:cs typeface="Arial" pitchFamily="34" charset="0"/>
              </a:rPr>
              <a:t>волонтерства</a:t>
            </a:r>
            <a:r>
              <a:rPr lang="ru-RU" sz="3200" dirty="0">
                <a:solidFill>
                  <a:schemeClr val="tx1">
                    <a:lumMod val="75000"/>
                  </a:schemeClr>
                </a:solidFill>
                <a:latin typeface="Trebuchet MS" pitchFamily="34" charset="0"/>
                <a:cs typeface="Arial" pitchFamily="34" charset="0"/>
              </a:rPr>
              <a:t> в ТГУ и его включение в международные волонтерские </a:t>
            </a:r>
            <a:r>
              <a:rPr lang="ru-RU" sz="3200" dirty="0" smtClean="0">
                <a:solidFill>
                  <a:schemeClr val="tx1">
                    <a:lumMod val="75000"/>
                  </a:schemeClr>
                </a:solidFill>
                <a:latin typeface="Trebuchet MS" pitchFamily="34" charset="0"/>
                <a:cs typeface="Arial" pitchFamily="34" charset="0"/>
              </a:rPr>
              <a:t>программы</a:t>
            </a:r>
          </a:p>
          <a:p>
            <a:pPr>
              <a:lnSpc>
                <a:spcPct val="110000"/>
              </a:lnSpc>
            </a:pPr>
            <a:endParaRPr lang="ru-RU" sz="3200" dirty="0" smtClean="0">
              <a:solidFill>
                <a:schemeClr val="tx1">
                  <a:lumMod val="75000"/>
                </a:schemeClr>
              </a:solidFill>
              <a:latin typeface="Trebuchet MS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ru-RU" sz="3200" b="1" dirty="0" smtClean="0">
                <a:solidFill>
                  <a:schemeClr val="tx1">
                    <a:lumMod val="75000"/>
                  </a:schemeClr>
                </a:solidFill>
                <a:latin typeface="Trebuchet MS" pitchFamily="34" charset="0"/>
                <a:cs typeface="Arial" pitchFamily="34" charset="0"/>
              </a:rPr>
              <a:t>Концепция – </a:t>
            </a:r>
            <a:r>
              <a:rPr lang="ru-RU" sz="3200" dirty="0" smtClean="0">
                <a:solidFill>
                  <a:schemeClr val="tx1">
                    <a:lumMod val="75000"/>
                  </a:schemeClr>
                </a:solidFill>
                <a:latin typeface="Trebuchet MS" pitchFamily="34" charset="0"/>
                <a:cs typeface="Arial" pitchFamily="34" charset="0"/>
              </a:rPr>
              <a:t>развитие социально-профессионального  </a:t>
            </a:r>
            <a:r>
              <a:rPr lang="ru-RU" sz="3200" dirty="0" err="1" smtClean="0">
                <a:solidFill>
                  <a:schemeClr val="tx1">
                    <a:lumMod val="75000"/>
                  </a:schemeClr>
                </a:solidFill>
                <a:latin typeface="Trebuchet MS" pitchFamily="34" charset="0"/>
                <a:cs typeface="Arial" pitchFamily="34" charset="0"/>
              </a:rPr>
              <a:t>волонтерства</a:t>
            </a:r>
            <a:r>
              <a:rPr lang="ru-RU" sz="3200" dirty="0">
                <a:solidFill>
                  <a:schemeClr val="tx1">
                    <a:lumMod val="75000"/>
                  </a:schemeClr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tx1">
                    <a:lumMod val="75000"/>
                  </a:schemeClr>
                </a:solidFill>
                <a:latin typeface="Trebuchet MS" pitchFamily="34" charset="0"/>
                <a:cs typeface="Arial" pitchFamily="34" charset="0"/>
              </a:rPr>
              <a:t>в виде социальных действий и профессиональных проб, осуществляемых в университетском пространстве и   регионе</a:t>
            </a:r>
            <a:endParaRPr lang="ru-RU" sz="3200" dirty="0">
              <a:solidFill>
                <a:schemeClr val="tx1">
                  <a:lumMod val="75000"/>
                </a:schemeClr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3453" y="314509"/>
            <a:ext cx="953703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800" b="1" dirty="0">
                <a:solidFill>
                  <a:schemeClr val="bg2">
                    <a:lumMod val="25000"/>
                  </a:schemeClr>
                </a:solidFill>
                <a:latin typeface="Trebuchet MS" pitchFamily="34" charset="0"/>
                <a:cs typeface="Arial" pitchFamily="34" charset="0"/>
              </a:rPr>
              <a:t>Центр социально-профессионального </a:t>
            </a:r>
            <a:r>
              <a:rPr lang="ru-RU" sz="3800" b="1" dirty="0" err="1">
                <a:solidFill>
                  <a:schemeClr val="bg2">
                    <a:lumMod val="25000"/>
                  </a:schemeClr>
                </a:solidFill>
                <a:latin typeface="Trebuchet MS" pitchFamily="34" charset="0"/>
                <a:cs typeface="Arial" pitchFamily="34" charset="0"/>
              </a:rPr>
              <a:t>волонтерства</a:t>
            </a:r>
            <a:r>
              <a:rPr lang="ru-RU" sz="3800" b="1" dirty="0">
                <a:solidFill>
                  <a:schemeClr val="bg2">
                    <a:lumMod val="25000"/>
                  </a:schemeClr>
                </a:solidFill>
                <a:latin typeface="Trebuchet MS" pitchFamily="34" charset="0"/>
                <a:cs typeface="Arial" pitchFamily="34" charset="0"/>
              </a:rPr>
              <a:t> «</a:t>
            </a:r>
            <a:r>
              <a:rPr lang="en-US" sz="3800" b="1" dirty="0">
                <a:solidFill>
                  <a:schemeClr val="bg2">
                    <a:lumMod val="25000"/>
                  </a:schemeClr>
                </a:solidFill>
                <a:latin typeface="Trebuchet MS" pitchFamily="34" charset="0"/>
                <a:cs typeface="Arial" pitchFamily="34" charset="0"/>
              </a:rPr>
              <a:t>UNIVOL</a:t>
            </a:r>
            <a:r>
              <a:rPr lang="ru-RU" sz="3800" b="1" dirty="0">
                <a:solidFill>
                  <a:schemeClr val="bg2">
                    <a:lumMod val="25000"/>
                  </a:schemeClr>
                </a:solidFill>
                <a:latin typeface="Trebuchet MS" pitchFamily="34" charset="0"/>
                <a:cs typeface="Arial" pitchFamily="34" charset="0"/>
              </a:rPr>
              <a:t>» ТГУ</a:t>
            </a:r>
            <a:endParaRPr lang="ru-RU" sz="3800" dirty="0">
              <a:solidFill>
                <a:schemeClr val="bg2">
                  <a:lumMod val="25000"/>
                </a:schemeClr>
              </a:solidFill>
              <a:latin typeface="Trebuchet MS" pitchFamily="34" charset="0"/>
              <a:cs typeface="Arial" pitchFamily="34" charset="0"/>
            </a:endParaRPr>
          </a:p>
        </p:txBody>
      </p:sp>
      <p:pic>
        <p:nvPicPr>
          <p:cNvPr id="2051" name="Picture 3" descr="C:\Users\Ульяна\Desktop\ша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283" y="0"/>
            <a:ext cx="2181716" cy="218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33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Ульяна\Desktop\ша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283" y="0"/>
            <a:ext cx="2181716" cy="218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6696" y="212557"/>
            <a:ext cx="9372600" cy="88231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latin typeface="Trebuchet MS" pitchFamily="34" charset="0"/>
              </a:rPr>
              <a:t>Основания для развития Проекта:</a:t>
            </a:r>
            <a:endParaRPr lang="ru-RU" sz="3600" b="0" i="0" baseline="0" dirty="0">
              <a:solidFill>
                <a:schemeClr val="bg2">
                  <a:lumMod val="2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26696" y="1371736"/>
            <a:ext cx="11165304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latin typeface="Trebuchet MS" pitchFamily="34" charset="0"/>
              </a:rPr>
              <a:t>СИ 6: Повышение привлекательности Университета и </a:t>
            </a:r>
            <a:endParaRPr lang="ru-RU" sz="2600" b="1" dirty="0" smtClean="0">
              <a:latin typeface="Trebuchet MS" pitchFamily="34" charset="0"/>
            </a:endParaRPr>
          </a:p>
          <a:p>
            <a:r>
              <a:rPr lang="ru-RU" sz="2600" b="1" dirty="0" smtClean="0">
                <a:latin typeface="Trebuchet MS" pitchFamily="34" charset="0"/>
              </a:rPr>
              <a:t>города </a:t>
            </a:r>
            <a:r>
              <a:rPr lang="ru-RU" sz="2600" b="1" dirty="0">
                <a:latin typeface="Trebuchet MS" pitchFamily="34" charset="0"/>
              </a:rPr>
              <a:t>Томска для усиления конкурентоспособности</a:t>
            </a:r>
          </a:p>
          <a:p>
            <a:r>
              <a:rPr lang="ru-RU" sz="2600" b="1" dirty="0">
                <a:latin typeface="Trebuchet MS" pitchFamily="34" charset="0"/>
              </a:rPr>
              <a:t> </a:t>
            </a:r>
          </a:p>
          <a:p>
            <a:r>
              <a:rPr lang="ru-RU" sz="2600" b="1" dirty="0">
                <a:latin typeface="Trebuchet MS" pitchFamily="34" charset="0"/>
              </a:rPr>
              <a:t>М 6.1.1.4 «Создание Центра волонтерского студенческого движения и включение в международные волонтерские программы»</a:t>
            </a:r>
          </a:p>
          <a:p>
            <a:r>
              <a:rPr lang="ru-RU" sz="2600" b="1" dirty="0">
                <a:latin typeface="Trebuchet MS" pitchFamily="34" charset="0"/>
              </a:rPr>
              <a:t> </a:t>
            </a:r>
          </a:p>
          <a:p>
            <a:r>
              <a:rPr lang="ru-RU" sz="2600" b="1" dirty="0">
                <a:latin typeface="Trebuchet MS" pitchFamily="34" charset="0"/>
              </a:rPr>
              <a:t>М 3.3.3 «Создание условий для вовлечения школьников в университетскую среду, </a:t>
            </a:r>
            <a:r>
              <a:rPr lang="ru-RU" sz="2600" b="1" dirty="0" err="1">
                <a:latin typeface="Trebuchet MS" pitchFamily="34" charset="0"/>
              </a:rPr>
              <a:t>профориентационная</a:t>
            </a:r>
            <a:r>
              <a:rPr lang="ru-RU" sz="2600" b="1" dirty="0">
                <a:latin typeface="Trebuchet MS" pitchFamily="34" charset="0"/>
              </a:rPr>
              <a:t> работа и привлечение лучших абитуриентов» </a:t>
            </a:r>
          </a:p>
          <a:p>
            <a:r>
              <a:rPr lang="ru-RU" sz="2600" b="1" dirty="0">
                <a:latin typeface="Trebuchet MS" pitchFamily="34" charset="0"/>
              </a:rPr>
              <a:t> </a:t>
            </a:r>
          </a:p>
          <a:p>
            <a:r>
              <a:rPr lang="ru-RU" sz="2600" b="1" dirty="0">
                <a:latin typeface="Trebuchet MS" pitchFamily="34" charset="0"/>
              </a:rPr>
              <a:t>М 4.1.8 «Повышение </a:t>
            </a:r>
            <a:r>
              <a:rPr lang="ru-RU" sz="2600" b="1" dirty="0" err="1">
                <a:latin typeface="Trebuchet MS" pitchFamily="34" charset="0"/>
              </a:rPr>
              <a:t>репутационного</a:t>
            </a:r>
            <a:r>
              <a:rPr lang="ru-RU" sz="2600" b="1" dirty="0">
                <a:latin typeface="Trebuchet MS" pitchFamily="34" charset="0"/>
              </a:rPr>
              <a:t> рейтинга ТГУ (узнаваемости) в мировом сообществе»</a:t>
            </a:r>
          </a:p>
        </p:txBody>
      </p:sp>
    </p:spTree>
    <p:extLst>
      <p:ext uri="{BB962C8B-B14F-4D97-AF65-F5344CB8AC3E}">
        <p14:creationId xmlns:p14="http://schemas.microsoft.com/office/powerpoint/2010/main" val="293695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Ульяна\Desktop\ша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283" y="0"/>
            <a:ext cx="2181716" cy="218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1768" y="689809"/>
            <a:ext cx="9372600" cy="81012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latin typeface="Trebuchet MS" pitchFamily="34" charset="0"/>
              </a:rPr>
              <a:t>Организационные рамки проекта:</a:t>
            </a:r>
            <a:endParaRPr lang="ru-RU" sz="3600" b="0" i="0" baseline="0" dirty="0">
              <a:solidFill>
                <a:schemeClr val="bg2">
                  <a:lumMod val="2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95663" y="1812758"/>
            <a:ext cx="10347157" cy="4480560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rebuchet MS" pitchFamily="34" charset="0"/>
              </a:rPr>
              <a:t>Структурой-оператором реализации проекта является структурное подразделение научного управления ТГУ «</a:t>
            </a:r>
            <a:r>
              <a:rPr lang="ru-RU" sz="2800" b="1" dirty="0">
                <a:latin typeface="Trebuchet MS" pitchFamily="34" charset="0"/>
              </a:rPr>
              <a:t>Парк социогуманитарных технологий</a:t>
            </a:r>
            <a:r>
              <a:rPr lang="ru-RU" sz="2800" dirty="0" smtClean="0">
                <a:latin typeface="Trebuchet MS" pitchFamily="34" charset="0"/>
              </a:rPr>
              <a:t>»</a:t>
            </a:r>
            <a:endParaRPr lang="ru-RU" sz="2800" dirty="0">
              <a:latin typeface="Trebuchet MS" pitchFamily="34" charset="0"/>
            </a:endParaRPr>
          </a:p>
          <a:p>
            <a:r>
              <a:rPr lang="ru-RU" sz="2800" dirty="0">
                <a:latin typeface="Trebuchet MS" pitchFamily="34" charset="0"/>
              </a:rPr>
              <a:t>В реализацию данного Проекта </a:t>
            </a:r>
            <a:r>
              <a:rPr lang="ru-RU" sz="2800" b="1" dirty="0">
                <a:latin typeface="Trebuchet MS" pitchFamily="34" charset="0"/>
              </a:rPr>
              <a:t>вовлекаются: </a:t>
            </a:r>
            <a:endParaRPr lang="ru-RU" sz="2800" dirty="0">
              <a:latin typeface="Trebuchet MS" pitchFamily="34" charset="0"/>
            </a:endParaRPr>
          </a:p>
          <a:p>
            <a:r>
              <a:rPr lang="ru-RU" sz="2800" dirty="0">
                <a:latin typeface="Trebuchet MS" pitchFamily="34" charset="0"/>
              </a:rPr>
              <a:t>Управление социально-воспитательной работы, ППОС ТГУ, ТГУ, управление информационной политики ТГУ, факультеты и учебные институты, ИТБИ ТГУ, ОСО ТГУ, ЦК ТГУ, управление международных связей ТГУ, Центр академической мобильности студентов и аспирантов ТГУ, AIESEC ТГУ</a:t>
            </a:r>
            <a:endParaRPr lang="ru-RU" sz="2800" b="1" dirty="0">
              <a:solidFill>
                <a:schemeClr val="bg2">
                  <a:lumMod val="50000"/>
                </a:scheme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83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Ульяна\Desktop\ша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283" y="0"/>
            <a:ext cx="2181716" cy="218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683" y="236620"/>
            <a:ext cx="9372600" cy="85825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latin typeface="Trebuchet MS" pitchFamily="34" charset="0"/>
              </a:rPr>
              <a:t>Задачи Центра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:</a:t>
            </a:r>
            <a:endParaRPr lang="ru-RU" sz="4400" b="0" i="0" baseline="0" dirty="0">
              <a:solidFill>
                <a:schemeClr val="bg2">
                  <a:lumMod val="25000"/>
                </a:schemeClr>
              </a:solidFill>
              <a:latin typeface="Calibri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12822" y="1259306"/>
            <a:ext cx="11879178" cy="4480560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ru-RU" dirty="0" smtClean="0">
                <a:latin typeface="Trebuchet MS" pitchFamily="34" charset="0"/>
              </a:rPr>
              <a:t>Объединение </a:t>
            </a:r>
            <a:r>
              <a:rPr lang="ru-RU" dirty="0">
                <a:latin typeface="Trebuchet MS" pitchFamily="34" charset="0"/>
              </a:rPr>
              <a:t>существующих волонтерских команд в рамках Центра </a:t>
            </a:r>
            <a:endParaRPr lang="ru-RU" dirty="0" smtClean="0">
              <a:latin typeface="Trebuchet MS" pitchFamily="34" charset="0"/>
            </a:endParaRPr>
          </a:p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ru-RU" dirty="0" smtClean="0">
                <a:latin typeface="Trebuchet MS" pitchFamily="34" charset="0"/>
              </a:rPr>
              <a:t> социально-профессионального </a:t>
            </a:r>
            <a:r>
              <a:rPr lang="ru-RU" dirty="0">
                <a:latin typeface="Trebuchet MS" pitchFamily="34" charset="0"/>
              </a:rPr>
              <a:t>волонтерства </a:t>
            </a:r>
            <a:r>
              <a:rPr lang="ru-RU" dirty="0" smtClean="0">
                <a:latin typeface="Trebuchet MS" pitchFamily="34" charset="0"/>
              </a:rPr>
              <a:t>ТГУ</a:t>
            </a:r>
          </a:p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endParaRPr lang="ru-RU" dirty="0">
              <a:latin typeface="Trebuchet MS" pitchFamily="34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ru-RU" dirty="0" smtClean="0">
                <a:latin typeface="Trebuchet MS" pitchFamily="34" charset="0"/>
              </a:rPr>
              <a:t>Организационное </a:t>
            </a:r>
            <a:r>
              <a:rPr lang="ru-RU" dirty="0">
                <a:latin typeface="Trebuchet MS" pitchFamily="34" charset="0"/>
              </a:rPr>
              <a:t>сопровождение создания новых волонтерских команд в учебных структурных учреждениях </a:t>
            </a:r>
            <a:r>
              <a:rPr lang="ru-RU" dirty="0" smtClean="0">
                <a:latin typeface="Trebuchet MS" pitchFamily="34" charset="0"/>
              </a:rPr>
              <a:t>ТГУ</a:t>
            </a:r>
          </a:p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endParaRPr lang="ru-RU" dirty="0" smtClean="0">
              <a:latin typeface="Trebuchet MS" pitchFamily="34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ru-RU" dirty="0" smtClean="0">
                <a:latin typeface="Trebuchet MS" pitchFamily="34" charset="0"/>
              </a:rPr>
              <a:t>Организация </a:t>
            </a:r>
            <a:r>
              <a:rPr lang="ru-RU" dirty="0">
                <a:latin typeface="Trebuchet MS" pitchFamily="34" charset="0"/>
              </a:rPr>
              <a:t>университетских, региональных, всероссийских и международных мероприятий и событий для развития волонтерского студенческого </a:t>
            </a:r>
            <a:r>
              <a:rPr lang="ru-RU" dirty="0" smtClean="0">
                <a:latin typeface="Trebuchet MS" pitchFamily="34" charset="0"/>
              </a:rPr>
              <a:t>движения</a:t>
            </a:r>
            <a:endParaRPr lang="ru-RU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39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Ульяна\Desktop\ша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283" y="0"/>
            <a:ext cx="2181716" cy="218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683" y="236620"/>
            <a:ext cx="9372600" cy="85825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latin typeface="Trebuchet MS" pitchFamily="34" charset="0"/>
              </a:rPr>
              <a:t>Задачи Центра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:</a:t>
            </a:r>
            <a:endParaRPr lang="ru-RU" sz="4400" b="0" i="0" baseline="0" dirty="0">
              <a:solidFill>
                <a:schemeClr val="bg2">
                  <a:lumMod val="25000"/>
                </a:schemeClr>
              </a:solidFill>
              <a:latin typeface="Calibri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12822" y="1259306"/>
            <a:ext cx="11879178" cy="4480560"/>
          </a:xfrm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ts val="0"/>
              </a:spcBef>
            </a:pPr>
            <a:endParaRPr lang="ru-RU" dirty="0" smtClean="0">
              <a:solidFill>
                <a:srgbClr val="404040"/>
              </a:solidFill>
              <a:latin typeface="Trebuchet MS" pitchFamily="34" charset="0"/>
            </a:endParaRPr>
          </a:p>
          <a:p>
            <a:pPr lvl="0">
              <a:lnSpc>
                <a:spcPct val="125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404040"/>
                </a:solidFill>
                <a:latin typeface="Trebuchet MS" pitchFamily="34" charset="0"/>
              </a:rPr>
              <a:t>Разработка </a:t>
            </a:r>
            <a:r>
              <a:rPr lang="ru-RU" dirty="0">
                <a:solidFill>
                  <a:srgbClr val="404040"/>
                </a:solidFill>
                <a:latin typeface="Trebuchet MS" pitchFamily="34" charset="0"/>
              </a:rPr>
              <a:t>и реализация образовательной программы обучения волонтеров</a:t>
            </a:r>
          </a:p>
          <a:p>
            <a:pPr marL="0" lvl="0" indent="0">
              <a:lnSpc>
                <a:spcPct val="125000"/>
              </a:lnSpc>
              <a:spcBef>
                <a:spcPts val="0"/>
              </a:spcBef>
              <a:buNone/>
            </a:pPr>
            <a:endParaRPr lang="ru-RU" dirty="0">
              <a:solidFill>
                <a:srgbClr val="404040"/>
              </a:solidFill>
              <a:latin typeface="Trebuchet MS" pitchFamily="34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ru-RU" dirty="0" smtClean="0">
                <a:latin typeface="Trebuchet MS" pitchFamily="34" charset="0"/>
              </a:rPr>
              <a:t>Формирование регионального социального заказа студенческим волонтерским объединениям</a:t>
            </a:r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ru-RU" dirty="0" smtClean="0">
              <a:latin typeface="Trebuchet MS" pitchFamily="34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ru-RU" dirty="0" smtClean="0">
                <a:latin typeface="Trebuchet MS" pitchFamily="34" charset="0"/>
              </a:rPr>
              <a:t>Содействие реализации  волонтерских проектов в интересах города и региона</a:t>
            </a:r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ru-RU" dirty="0" smtClean="0">
              <a:latin typeface="Trebuchet MS" pitchFamily="34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ru-RU" dirty="0" smtClean="0">
                <a:latin typeface="Trebuchet MS" pitchFamily="34" charset="0"/>
              </a:rPr>
              <a:t>Создание условий для включения волонтеров ТГУ в международные волонтерские программы и международное взаимодействие</a:t>
            </a:r>
            <a:endParaRPr lang="ru-RU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65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Ульяна\Desktop\ша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283" y="0"/>
            <a:ext cx="2181716" cy="218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510" y="332873"/>
            <a:ext cx="9665368" cy="762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3600" b="1" dirty="0">
                <a:solidFill>
                  <a:schemeClr val="bg2">
                    <a:lumMod val="25000"/>
                  </a:schemeClr>
                </a:solidFill>
              </a:rPr>
              <a:t>Выполненные задачи до 1 октября 2014 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г.</a:t>
            </a:r>
            <a:endParaRPr lang="ru-RU" sz="3600" b="1" i="0" baseline="0" dirty="0">
              <a:solidFill>
                <a:schemeClr val="bg2">
                  <a:lumMod val="25000"/>
                </a:schemeClr>
              </a:solidFill>
              <a:latin typeface="Calibri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95662" y="1235242"/>
            <a:ext cx="10515599" cy="4480560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dirty="0">
                <a:latin typeface="Trebuchet MS" pitchFamily="34" charset="0"/>
              </a:rPr>
              <a:t>Создана команда Центра, распределены объём </a:t>
            </a:r>
            <a:endParaRPr lang="ru-RU" dirty="0" smtClean="0">
              <a:latin typeface="Trebuchet MS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Trebuchet MS" pitchFamily="34" charset="0"/>
              </a:rPr>
              <a:t> </a:t>
            </a:r>
            <a:r>
              <a:rPr lang="ru-RU" dirty="0" smtClean="0">
                <a:latin typeface="Trebuchet MS" pitchFamily="34" charset="0"/>
              </a:rPr>
              <a:t>    работы </a:t>
            </a:r>
            <a:r>
              <a:rPr lang="ru-RU" dirty="0">
                <a:latin typeface="Trebuchet MS" pitchFamily="34" charset="0"/>
              </a:rPr>
              <a:t>и основные функциональные обязанности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dirty="0">
                <a:latin typeface="Trebuchet MS" pitchFamily="34" charset="0"/>
              </a:rPr>
              <a:t>Подготовлены нормативные документы Центра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dirty="0">
                <a:latin typeface="Trebuchet MS" pitchFamily="34" charset="0"/>
              </a:rPr>
              <a:t>Разработана символика Центра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dirty="0">
                <a:latin typeface="Trebuchet MS" pitchFamily="34" charset="0"/>
              </a:rPr>
              <a:t>Разработана пиар – стратегия Центра </a:t>
            </a:r>
            <a:r>
              <a:rPr lang="ru-RU" dirty="0" smtClean="0">
                <a:latin typeface="Trebuchet MS" pitchFamily="34" charset="0"/>
              </a:rPr>
              <a:t>(установление связей с подразделениями и администрацией </a:t>
            </a:r>
            <a:r>
              <a:rPr lang="ru-RU" dirty="0">
                <a:latin typeface="Trebuchet MS" pitchFamily="34" charset="0"/>
              </a:rPr>
              <a:t>ТГУ, потенциальными партнерами, продвижение в </a:t>
            </a:r>
            <a:r>
              <a:rPr lang="ru-RU" dirty="0" err="1" smtClean="0">
                <a:latin typeface="Trebuchet MS" pitchFamily="34" charset="0"/>
              </a:rPr>
              <a:t>соцсетях</a:t>
            </a:r>
            <a:r>
              <a:rPr lang="ru-RU" dirty="0">
                <a:latin typeface="Trebuchet MS" pitchFamily="34" charset="0"/>
              </a:rPr>
              <a:t>)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 3" charset="2"/>
              <a:buAutoNum type="arabicPeriod"/>
            </a:pPr>
            <a:r>
              <a:rPr lang="ru-RU" dirty="0">
                <a:latin typeface="Trebuchet MS" pitchFamily="34" charset="0"/>
              </a:rPr>
              <a:t>Разработана промо – кампания открытия Центра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 3" charset="2"/>
              <a:buAutoNum type="arabicPeriod"/>
            </a:pPr>
            <a:r>
              <a:rPr lang="ru-RU" dirty="0">
                <a:latin typeface="Trebuchet MS" pitchFamily="34" charset="0"/>
              </a:rPr>
              <a:t>Подготовлено и утверждено техническое задание на разработку сайта </a:t>
            </a:r>
            <a:r>
              <a:rPr lang="ru-RU" dirty="0" smtClean="0">
                <a:latin typeface="Trebuchet MS" pitchFamily="34" charset="0"/>
              </a:rPr>
              <a:t>Центра, утвержден прототип сайта</a:t>
            </a:r>
            <a:endParaRPr lang="ru-RU" dirty="0">
              <a:latin typeface="Trebuchet MS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 3" charset="2"/>
              <a:buAutoNum type="arabicPeriod"/>
            </a:pPr>
            <a:r>
              <a:rPr lang="ru-RU" dirty="0">
                <a:latin typeface="Trebuchet MS" pitchFamily="34" charset="0"/>
              </a:rPr>
              <a:t>Создана первичная база волонтёрских команд/инициатив ТГУ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 3" charset="2"/>
              <a:buAutoNum type="arabicPeriod"/>
            </a:pPr>
            <a:r>
              <a:rPr lang="ru-RU" dirty="0" smtClean="0">
                <a:latin typeface="Trebuchet MS" pitchFamily="34" charset="0"/>
              </a:rPr>
              <a:t>Разработан сценарий открытия </a:t>
            </a:r>
            <a:r>
              <a:rPr lang="ru-RU" dirty="0">
                <a:latin typeface="Trebuchet MS" pitchFamily="34" charset="0"/>
              </a:rPr>
              <a:t>Центра (30.10.2014)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 3" charset="2"/>
              <a:buAutoNum type="arabicPeriod"/>
            </a:pPr>
            <a:r>
              <a:rPr lang="ru-RU" dirty="0" smtClean="0">
                <a:latin typeface="Trebuchet MS" pitchFamily="34" charset="0"/>
              </a:rPr>
              <a:t>Разработана </a:t>
            </a:r>
            <a:r>
              <a:rPr lang="ru-RU" dirty="0">
                <a:latin typeface="Trebuchet MS" pitchFamily="34" charset="0"/>
              </a:rPr>
              <a:t>образовательная программа подготовки волонтеров до 31.12.2014 г. </a:t>
            </a:r>
          </a:p>
        </p:txBody>
      </p:sp>
    </p:spTree>
    <p:extLst>
      <p:ext uri="{BB962C8B-B14F-4D97-AF65-F5344CB8AC3E}">
        <p14:creationId xmlns:p14="http://schemas.microsoft.com/office/powerpoint/2010/main" val="272184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Ульяна\Desktop\ша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30" b="97770" l="4005" r="97998">
                        <a14:foregroundMark x1="73498" y1="44836" x2="62309" y2="57394"/>
                        <a14:foregroundMark x1="37809" y1="71009" x2="64193" y2="573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283" y="0"/>
            <a:ext cx="2181716" cy="218974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904" y="409073"/>
            <a:ext cx="9593179" cy="741145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bg2">
                    <a:lumMod val="25000"/>
                  </a:schemeClr>
                </a:solidFill>
                <a:latin typeface="Trebuchet MS" pitchFamily="34" charset="0"/>
              </a:rPr>
              <a:t>Прогнозы к концу календарного года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3137" y="1366788"/>
            <a:ext cx="11405936" cy="3445844"/>
          </a:xfrm>
        </p:spPr>
        <p:txBody>
          <a:bodyPr>
            <a:noAutofit/>
          </a:bodyPr>
          <a:lstStyle/>
          <a:p>
            <a:pPr marL="514350" indent="-514350">
              <a:lnSpc>
                <a:spcPct val="114000"/>
              </a:lnSpc>
              <a:buAutoNum type="arabicPeriod"/>
            </a:pPr>
            <a:r>
              <a:rPr lang="ru-RU" dirty="0" smtClean="0">
                <a:latin typeface="Trebuchet MS" pitchFamily="34" charset="0"/>
              </a:rPr>
              <a:t>Объединение </a:t>
            </a:r>
            <a:r>
              <a:rPr lang="ru-RU" dirty="0">
                <a:latin typeface="Trebuchet MS" pitchFamily="34" charset="0"/>
              </a:rPr>
              <a:t>не менее 15 волонтерских команд в </a:t>
            </a:r>
            <a:endParaRPr lang="ru-RU" dirty="0" smtClean="0">
              <a:latin typeface="Trebuchet MS" pitchFamily="34" charset="0"/>
            </a:endParaRPr>
          </a:p>
          <a:p>
            <a:pPr>
              <a:lnSpc>
                <a:spcPct val="114000"/>
              </a:lnSpc>
            </a:pPr>
            <a:r>
              <a:rPr lang="ru-RU" dirty="0" smtClean="0">
                <a:latin typeface="Trebuchet MS" pitchFamily="34" charset="0"/>
              </a:rPr>
              <a:t>Рамках Центра (15)</a:t>
            </a:r>
            <a:r>
              <a:rPr lang="ru-RU" dirty="0">
                <a:latin typeface="Trebuchet MS" pitchFamily="34" charset="0"/>
              </a:rPr>
              <a:t/>
            </a:r>
            <a:br>
              <a:rPr lang="ru-RU" dirty="0">
                <a:latin typeface="Trebuchet MS" pitchFamily="34" charset="0"/>
              </a:rPr>
            </a:br>
            <a:r>
              <a:rPr lang="ru-RU" dirty="0">
                <a:latin typeface="Trebuchet MS" pitchFamily="34" charset="0"/>
              </a:rPr>
              <a:t>2. Количество волонтеров в базе данных Центра не менее </a:t>
            </a:r>
            <a:r>
              <a:rPr lang="ru-RU" dirty="0" smtClean="0">
                <a:latin typeface="Trebuchet MS" pitchFamily="34" charset="0"/>
              </a:rPr>
              <a:t>250(100)</a:t>
            </a:r>
          </a:p>
          <a:p>
            <a:pPr>
              <a:lnSpc>
                <a:spcPct val="114000"/>
              </a:lnSpc>
            </a:pPr>
            <a:r>
              <a:rPr lang="ru-RU" dirty="0" smtClean="0">
                <a:latin typeface="Trebuchet MS" pitchFamily="34" charset="0"/>
              </a:rPr>
              <a:t>3</a:t>
            </a:r>
            <a:r>
              <a:rPr lang="ru-RU" dirty="0">
                <a:latin typeface="Trebuchet MS" pitchFamily="34" charset="0"/>
              </a:rPr>
              <a:t>. </a:t>
            </a:r>
            <a:r>
              <a:rPr lang="ru-RU" dirty="0">
                <a:latin typeface="Trebuchet MS" pitchFamily="34" charset="0"/>
                <a:ea typeface="Times New Roman"/>
              </a:rPr>
              <a:t>Количество волонтерских </a:t>
            </a:r>
            <a:r>
              <a:rPr lang="ru-RU" dirty="0" smtClean="0">
                <a:latin typeface="Trebuchet MS" pitchFamily="34" charset="0"/>
                <a:ea typeface="Times New Roman"/>
              </a:rPr>
              <a:t>проектов и команд, </a:t>
            </a:r>
            <a:r>
              <a:rPr lang="ru-RU" dirty="0">
                <a:latin typeface="Trebuchet MS" pitchFamily="34" charset="0"/>
                <a:ea typeface="Times New Roman"/>
              </a:rPr>
              <a:t>созданных </a:t>
            </a:r>
            <a:r>
              <a:rPr lang="ru-RU" dirty="0" smtClean="0">
                <a:latin typeface="Trebuchet MS" pitchFamily="34" charset="0"/>
                <a:ea typeface="Times New Roman"/>
              </a:rPr>
              <a:t>Центром, </a:t>
            </a:r>
            <a:r>
              <a:rPr lang="ru-RU" dirty="0">
                <a:latin typeface="Trebuchet MS" pitchFamily="34" charset="0"/>
                <a:ea typeface="Times New Roman"/>
              </a:rPr>
              <a:t>не менее </a:t>
            </a:r>
            <a:r>
              <a:rPr lang="ru-RU" dirty="0" smtClean="0">
                <a:latin typeface="Trebuchet MS" pitchFamily="34" charset="0"/>
                <a:ea typeface="Times New Roman"/>
              </a:rPr>
              <a:t>10 (3)</a:t>
            </a:r>
            <a:r>
              <a:rPr lang="ru-RU" dirty="0">
                <a:latin typeface="Trebuchet MS" pitchFamily="34" charset="0"/>
                <a:ea typeface="Times New Roman"/>
              </a:rPr>
              <a:t/>
            </a:r>
            <a:br>
              <a:rPr lang="ru-RU" dirty="0">
                <a:latin typeface="Trebuchet MS" pitchFamily="34" charset="0"/>
                <a:ea typeface="Times New Roman"/>
              </a:rPr>
            </a:br>
            <a:r>
              <a:rPr lang="ru-RU" dirty="0">
                <a:latin typeface="Trebuchet MS" pitchFamily="34" charset="0"/>
                <a:ea typeface="Times New Roman"/>
              </a:rPr>
              <a:t>4. Количество студентов, прошедших образовательную программу по подготовке к волонтёрской деятельности не менее </a:t>
            </a:r>
            <a:r>
              <a:rPr lang="ru-RU" dirty="0" smtClean="0">
                <a:latin typeface="Trebuchet MS" pitchFamily="34" charset="0"/>
                <a:ea typeface="Times New Roman"/>
              </a:rPr>
              <a:t>100</a:t>
            </a:r>
            <a:r>
              <a:rPr lang="ru-RU" dirty="0">
                <a:latin typeface="Trebuchet MS" pitchFamily="34" charset="0"/>
                <a:ea typeface="Times New Roman"/>
              </a:rPr>
              <a:t/>
            </a:r>
            <a:br>
              <a:rPr lang="ru-RU" dirty="0">
                <a:latin typeface="Trebuchet MS" pitchFamily="34" charset="0"/>
                <a:ea typeface="Times New Roman"/>
              </a:rPr>
            </a:br>
            <a:r>
              <a:rPr lang="ru-RU" dirty="0">
                <a:latin typeface="Trebuchet MS" pitchFamily="34" charset="0"/>
                <a:ea typeface="Times New Roman"/>
              </a:rPr>
              <a:t>5. Количество образовательных мероприятий по программе обучения волонтеров не менее </a:t>
            </a:r>
            <a:r>
              <a:rPr lang="ru-RU" dirty="0" smtClean="0">
                <a:latin typeface="Trebuchet MS" pitchFamily="34" charset="0"/>
                <a:ea typeface="Times New Roman"/>
              </a:rPr>
              <a:t>5 (2)</a:t>
            </a:r>
            <a:r>
              <a:rPr lang="ru-RU" dirty="0">
                <a:latin typeface="Trebuchet MS" pitchFamily="34" charset="0"/>
                <a:ea typeface="Times New Roman"/>
              </a:rPr>
              <a:t/>
            </a:r>
            <a:br>
              <a:rPr lang="ru-RU" dirty="0">
                <a:latin typeface="Trebuchet MS" pitchFamily="34" charset="0"/>
                <a:ea typeface="Times New Roman"/>
              </a:rPr>
            </a:br>
            <a:r>
              <a:rPr lang="ru-RU" dirty="0">
                <a:latin typeface="Trebuchet MS" pitchFamily="34" charset="0"/>
                <a:ea typeface="Times New Roman"/>
              </a:rPr>
              <a:t>6. Количество мероприятий местного сообщества, к которым привлекались волонтеры ТГУ не менее </a:t>
            </a:r>
            <a:r>
              <a:rPr lang="ru-RU" dirty="0" smtClean="0">
                <a:latin typeface="Trebuchet MS" pitchFamily="34" charset="0"/>
                <a:ea typeface="Times New Roman"/>
              </a:rPr>
              <a:t>15 (5)</a:t>
            </a:r>
            <a:endParaRPr lang="ru-RU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61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36270"/>
              </p:ext>
            </p:extLst>
          </p:nvPr>
        </p:nvGraphicFramePr>
        <p:xfrm>
          <a:off x="0" y="670109"/>
          <a:ext cx="12192000" cy="6397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11658600"/>
              </a:tblGrid>
              <a:tr h="12768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</a:rPr>
                        <a:t>Описание риска</a:t>
                      </a:r>
                      <a:endParaRPr lang="ru-RU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487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</a:rPr>
                        <a:t>Сложность </a:t>
                      </a:r>
                      <a:r>
                        <a:rPr lang="ru-RU" sz="2800" b="1" dirty="0">
                          <a:effectLst/>
                          <a:latin typeface="Times New Roman"/>
                          <a:ea typeface="Times New Roman"/>
                        </a:rPr>
                        <a:t>организации</a:t>
                      </a: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</a:rPr>
                        <a:t> волонтерских </a:t>
                      </a:r>
                      <a:r>
                        <a:rPr lang="ru-RU" sz="2800" b="1" dirty="0">
                          <a:effectLst/>
                          <a:latin typeface="Times New Roman"/>
                          <a:ea typeface="Times New Roman"/>
                        </a:rPr>
                        <a:t>команд</a:t>
                      </a: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800" b="1" dirty="0">
                          <a:effectLst/>
                          <a:latin typeface="Times New Roman"/>
                          <a:ea typeface="Times New Roman"/>
                        </a:rPr>
                        <a:t>на всех </a:t>
                      </a:r>
                      <a:r>
                        <a:rPr lang="ru-RU" sz="2800" dirty="0" smtClean="0">
                          <a:effectLst/>
                          <a:latin typeface="Times New Roman"/>
                          <a:ea typeface="Times New Roman"/>
                        </a:rPr>
                        <a:t>факультетах/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i="1" dirty="0" smtClean="0">
                          <a:effectLst/>
                          <a:latin typeface="Times New Roman"/>
                          <a:ea typeface="Times New Roman"/>
                        </a:rPr>
                        <a:t>административные механизмы стимулирования, интеграция в другие  команды, межфакультетские команды </a:t>
                      </a:r>
                      <a:endParaRPr lang="ru-RU" sz="28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293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</a:rPr>
                        <a:t>2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</a:rPr>
                        <a:t>Сложность в формировании </a:t>
                      </a:r>
                      <a:r>
                        <a:rPr lang="ru-RU" sz="2800" b="1" dirty="0">
                          <a:effectLst/>
                          <a:latin typeface="Times New Roman"/>
                          <a:ea typeface="Times New Roman"/>
                        </a:rPr>
                        <a:t>регионального заказа </a:t>
                      </a: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</a:rPr>
                        <a:t>для университетской </a:t>
                      </a:r>
                      <a:r>
                        <a:rPr lang="ru-RU" sz="2800" dirty="0" smtClean="0">
                          <a:effectLst/>
                          <a:latin typeface="Times New Roman"/>
                          <a:ea typeface="Times New Roman"/>
                        </a:rPr>
                        <a:t>молодежи /</a:t>
                      </a:r>
                      <a:r>
                        <a:rPr lang="ru-RU" sz="2800" i="1" dirty="0" smtClean="0">
                          <a:effectLst/>
                          <a:latin typeface="Times New Roman"/>
                          <a:ea typeface="Times New Roman"/>
                        </a:rPr>
                        <a:t>договоры (</a:t>
                      </a:r>
                      <a:r>
                        <a:rPr lang="ru-RU" sz="2800" b="1" i="1" dirty="0" smtClean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ru-RU" sz="2800" i="1" dirty="0" smtClean="0">
                          <a:effectLst/>
                          <a:latin typeface="Times New Roman"/>
                          <a:ea typeface="Times New Roman"/>
                        </a:rPr>
                        <a:t>), программы взаимодействия (</a:t>
                      </a:r>
                      <a:r>
                        <a:rPr lang="ru-RU" sz="2800" b="1" i="1" dirty="0" smtClean="0">
                          <a:effectLst/>
                          <a:latin typeface="Times New Roman"/>
                          <a:ea typeface="Times New Roman"/>
                        </a:rPr>
                        <a:t>1)+</a:t>
                      </a:r>
                      <a:r>
                        <a:rPr lang="ru-RU" sz="2800" b="1" i="1" dirty="0" err="1" smtClean="0">
                          <a:effectLst/>
                          <a:latin typeface="Times New Roman"/>
                          <a:ea typeface="Times New Roman"/>
                        </a:rPr>
                        <a:t>конф</a:t>
                      </a:r>
                      <a:r>
                        <a:rPr lang="ru-RU" sz="2800" b="1" i="1" dirty="0" smtClean="0">
                          <a:effectLst/>
                          <a:latin typeface="Times New Roman"/>
                          <a:ea typeface="Times New Roman"/>
                        </a:rPr>
                        <a:t>. с Астаховым</a:t>
                      </a:r>
                      <a:endParaRPr lang="ru-RU" sz="28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604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</a:rPr>
                        <a:t>Сложность в организации </a:t>
                      </a:r>
                      <a:r>
                        <a:rPr lang="ru-RU" sz="2800" b="1" dirty="0">
                          <a:effectLst/>
                          <a:latin typeface="Times New Roman"/>
                          <a:ea typeface="Times New Roman"/>
                        </a:rPr>
                        <a:t>участия волонтеров </a:t>
                      </a: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</a:rPr>
                        <a:t>ТГУ </a:t>
                      </a:r>
                      <a:r>
                        <a:rPr lang="ru-RU" sz="2800" b="1" dirty="0">
                          <a:effectLst/>
                          <a:latin typeface="Times New Roman"/>
                          <a:ea typeface="Times New Roman"/>
                        </a:rPr>
                        <a:t>в международных программах</a:t>
                      </a: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</a:rPr>
                        <a:t> волонтерского </a:t>
                      </a:r>
                      <a:r>
                        <a:rPr lang="ru-RU" sz="2800" i="0" dirty="0" smtClean="0">
                          <a:effectLst/>
                          <a:latin typeface="Times New Roman"/>
                          <a:ea typeface="Times New Roman"/>
                        </a:rPr>
                        <a:t>движения</a:t>
                      </a:r>
                      <a:r>
                        <a:rPr lang="ru-RU" sz="2800" i="1" dirty="0" smtClean="0">
                          <a:effectLst/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2800" i="1" baseline="0" dirty="0" smtClean="0">
                          <a:effectLst/>
                          <a:latin typeface="Times New Roman"/>
                          <a:ea typeface="Times New Roman"/>
                        </a:rPr>
                        <a:t>определение механизмов финансирования</a:t>
                      </a:r>
                      <a:endParaRPr lang="ru-RU" sz="28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604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/>
                          <a:ea typeface="Times New Roman"/>
                        </a:rPr>
                        <a:t>Сложность </a:t>
                      </a:r>
                      <a:r>
                        <a:rPr lang="ru-RU" sz="2800" b="1" dirty="0" smtClean="0">
                          <a:effectLst/>
                          <a:latin typeface="Times New Roman"/>
                          <a:ea typeface="Times New Roman"/>
                        </a:rPr>
                        <a:t>привлечения дополнительного финансирования</a:t>
                      </a:r>
                      <a:r>
                        <a:rPr lang="ru-RU" sz="2800" dirty="0" smtClean="0">
                          <a:effectLst/>
                          <a:latin typeface="Times New Roman"/>
                          <a:ea typeface="Times New Roman"/>
                        </a:rPr>
                        <a:t> на реализацию </a:t>
                      </a:r>
                      <a:r>
                        <a:rPr lang="ru-RU" sz="2800" i="0" dirty="0" smtClean="0">
                          <a:effectLst/>
                          <a:latin typeface="Times New Roman"/>
                          <a:ea typeface="Times New Roman"/>
                        </a:rPr>
                        <a:t>проекта</a:t>
                      </a:r>
                      <a:r>
                        <a:rPr lang="ru-RU" sz="2800" i="1" dirty="0" smtClean="0">
                          <a:effectLst/>
                          <a:latin typeface="Times New Roman"/>
                          <a:ea typeface="Times New Roman"/>
                        </a:rPr>
                        <a:t>/создание общественной организации (гранты), спонсоры, заказы департаментов</a:t>
                      </a:r>
                      <a:r>
                        <a:rPr lang="ru-RU" sz="2800" i="1" baseline="0" dirty="0" smtClean="0">
                          <a:effectLst/>
                          <a:latin typeface="Times New Roman"/>
                          <a:ea typeface="Times New Roman"/>
                        </a:rPr>
                        <a:t> и учреждений (</a:t>
                      </a:r>
                      <a:r>
                        <a:rPr lang="ru-RU" sz="2800" b="1" i="1" baseline="0" dirty="0" smtClean="0">
                          <a:effectLst/>
                          <a:latin typeface="Times New Roman"/>
                          <a:ea typeface="Times New Roman"/>
                        </a:rPr>
                        <a:t>готовим 2 заявки</a:t>
                      </a:r>
                      <a:r>
                        <a:rPr lang="ru-RU" sz="2800" i="1" baseline="0" dirty="0" smtClean="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28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6" name="Picture 3" descr="C:\Users\Ульяна\Desktop\ша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30" b="97770" l="4005" r="97998">
                        <a14:foregroundMark x1="73498" y1="44836" x2="62309" y2="57394"/>
                        <a14:foregroundMark x1="37809" y1="71009" x2="64193" y2="573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283" y="0"/>
            <a:ext cx="2181716" cy="218974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96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031027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1EF0E57-12D2-4B54-A790-AA6D167593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TS103031027</Template>
  <TotalTime>0</TotalTime>
  <Words>408</Words>
  <Application>Microsoft Office PowerPoint</Application>
  <PresentationFormat>Произвольный</PresentationFormat>
  <Paragraphs>65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TS103031027</vt:lpstr>
      <vt:lpstr>Презентация PowerPoint</vt:lpstr>
      <vt:lpstr>Презентация PowerPoint</vt:lpstr>
      <vt:lpstr>Основания для развития Проекта:</vt:lpstr>
      <vt:lpstr>Организационные рамки проекта:</vt:lpstr>
      <vt:lpstr>Задачи Центра:</vt:lpstr>
      <vt:lpstr>Задачи Центра:</vt:lpstr>
      <vt:lpstr>Выполненные задачи до 1 октября 2014 г.</vt:lpstr>
      <vt:lpstr>Прогнозы к концу календарного года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2014-10-09T07:14:34Z</dcterms:created>
  <dcterms:modified xsi:type="dcterms:W3CDTF">2014-10-17T02:06:50Z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TC030310279991</vt:lpwstr>
  </property>
</Properties>
</file>