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5" r:id="rId1"/>
  </p:sldMasterIdLst>
  <p:notesMasterIdLst>
    <p:notesMasterId r:id="rId12"/>
  </p:notesMasterIdLst>
  <p:handoutMasterIdLst>
    <p:handoutMasterId r:id="rId13"/>
  </p:handoutMasterIdLst>
  <p:sldIdLst>
    <p:sldId id="740" r:id="rId2"/>
    <p:sldId id="741" r:id="rId3"/>
    <p:sldId id="758" r:id="rId4"/>
    <p:sldId id="755" r:id="rId5"/>
    <p:sldId id="759" r:id="rId6"/>
    <p:sldId id="744" r:id="rId7"/>
    <p:sldId id="757" r:id="rId8"/>
    <p:sldId id="756" r:id="rId9"/>
    <p:sldId id="760" r:id="rId10"/>
    <p:sldId id="761" r:id="rId11"/>
  </p:sldIdLst>
  <p:sldSz cx="9144000" cy="6858000" type="screen4x3"/>
  <p:notesSz cx="6718300" cy="98552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AA3"/>
    <a:srgbClr val="00427A"/>
    <a:srgbClr val="E1F4FF"/>
    <a:srgbClr val="EFF9FF"/>
    <a:srgbClr val="CCECFF"/>
    <a:srgbClr val="0000FF"/>
    <a:srgbClr val="FF9933"/>
    <a:srgbClr val="003366"/>
    <a:srgbClr val="FFFFCC"/>
    <a:srgbClr val="136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126" autoAdjust="0"/>
    <p:restoredTop sz="94265" autoAdjust="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355" y="4681102"/>
            <a:ext cx="5375590" cy="443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6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92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72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9036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vgenipavlov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225" y="908720"/>
            <a:ext cx="8676456" cy="2655727"/>
          </a:xfrm>
        </p:spPr>
        <p:txBody>
          <a:bodyPr/>
          <a:lstStyle/>
          <a:p>
            <a:r>
              <a:rPr lang="ru-RU" sz="48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i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i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Calibri" panose="020F0502020204030204" pitchFamily="34" charset="0"/>
              </a:rPr>
              <a:t/>
            </a:r>
            <a:br>
              <a:rPr lang="ru-RU" sz="4800" dirty="0">
                <a:latin typeface="Calibri" panose="020F0502020204030204" pitchFamily="34" charset="0"/>
              </a:rPr>
            </a:br>
            <a:endParaRPr lang="ru-RU" sz="4800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316924" cy="5220580"/>
          </a:xfrm>
        </p:spPr>
        <p:txBody>
          <a:bodyPr/>
          <a:lstStyle/>
          <a:p>
            <a:pPr algn="l"/>
            <a:endParaRPr lang="ru-RU" sz="1400" b="1" i="1" u="sng" dirty="0" smtClean="0">
              <a:solidFill>
                <a:srgbClr val="1D4AA3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ru-RU" sz="2800" b="1" i="1" u="sng" dirty="0" smtClean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ПРОЕКТ</a:t>
            </a:r>
          </a:p>
          <a:p>
            <a:pPr algn="l"/>
            <a:r>
              <a:rPr lang="ru-RU" sz="4800" b="1" dirty="0" smtClean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СОВЕРШЕНСТВОВАНИЕ СИСТЕМЫ НОВОГО </a:t>
            </a:r>
          </a:p>
          <a:p>
            <a:pPr algn="l"/>
            <a:r>
              <a:rPr lang="ru-RU" sz="4800" b="1" dirty="0" smtClean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НАБОРА В ТГУ</a:t>
            </a:r>
            <a:endParaRPr lang="ru-RU" sz="4800" b="1" dirty="0"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ru-RU" sz="1600" b="1" i="1" u="sng" dirty="0" smtClean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Стратегическая инициатива </a:t>
            </a:r>
            <a:r>
              <a:rPr lang="ru-RU" sz="1600" b="1" i="1" u="sng" dirty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3: </a:t>
            </a:r>
            <a:endParaRPr lang="ru-RU" sz="1600" b="1" i="1" u="sng" dirty="0" smtClean="0">
              <a:solidFill>
                <a:srgbClr val="1D4AA3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Привлечение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в ТГУ талантливых студентов и аспирантов ("Поколение 2020")</a:t>
            </a:r>
          </a:p>
          <a:p>
            <a:pPr algn="l"/>
            <a:r>
              <a:rPr lang="ru-RU" sz="1600" b="1" i="1" u="sng" dirty="0" smtClean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1600" b="1" i="1" u="sng" dirty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3.3 </a:t>
            </a:r>
            <a:endParaRPr lang="ru-RU" sz="1600" b="1" i="1" u="sng" dirty="0" smtClean="0">
              <a:solidFill>
                <a:srgbClr val="1D4AA3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Реализация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мер по поддержке студентов, аспирантов, стажеров, молодых научно-педагогических </a:t>
            </a:r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работников</a:t>
            </a:r>
          </a:p>
          <a:p>
            <a:pPr algn="l"/>
            <a:r>
              <a:rPr lang="ru-RU" sz="1600" b="1" i="1" u="sng" dirty="0" smtClean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Мероприятие </a:t>
            </a:r>
            <a:r>
              <a:rPr lang="ru-RU" sz="1600" b="1" i="1" u="sng" dirty="0">
                <a:solidFill>
                  <a:srgbClr val="1D4AA3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3.3.3 </a:t>
            </a:r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Создание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условий для вовлечения школьников в университетскую среду, </a:t>
            </a:r>
            <a:r>
              <a:rPr lang="ru-RU" sz="1400" b="1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профориентационная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работа и привлечение лучших </a:t>
            </a:r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абитуриентов</a:t>
            </a:r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72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225" y="908720"/>
            <a:ext cx="8676456" cy="2655727"/>
          </a:xfrm>
        </p:spPr>
        <p:txBody>
          <a:bodyPr/>
          <a:lstStyle/>
          <a:p>
            <a:r>
              <a:rPr lang="ru-RU" sz="48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i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i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Calibri" panose="020F0502020204030204" pitchFamily="34" charset="0"/>
              </a:rPr>
              <a:t/>
            </a:r>
            <a:br>
              <a:rPr lang="ru-RU" sz="4800" dirty="0">
                <a:latin typeface="Calibri" panose="020F0502020204030204" pitchFamily="34" charset="0"/>
              </a:rPr>
            </a:br>
            <a:endParaRPr lang="ru-RU" sz="4800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316924" cy="5220580"/>
          </a:xfrm>
        </p:spPr>
        <p:txBody>
          <a:bodyPr/>
          <a:lstStyle/>
          <a:p>
            <a:pPr algn="l"/>
            <a:endParaRPr lang="ru-RU" sz="2800" b="1" i="1" u="sng" dirty="0" smtClean="0">
              <a:solidFill>
                <a:srgbClr val="1D4AA3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endParaRPr lang="en-US" sz="36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endParaRPr lang="en-US" sz="36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r"/>
            <a:r>
              <a:rPr lang="ru-RU" sz="1400" b="1" u="sng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Менеджер проекта:</a:t>
            </a:r>
            <a:endParaRPr lang="ru-RU" sz="1400" b="1" u="sng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Евгений Владимирович Павлов</a:t>
            </a:r>
          </a:p>
          <a:p>
            <a:pPr algn="r"/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Начальник Управления нового набора</a:t>
            </a:r>
          </a:p>
          <a:p>
            <a:pPr algn="r"/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Ответственный секретарь Приемной комиссии ТГУ</a:t>
            </a:r>
          </a:p>
          <a:p>
            <a:pPr algn="r"/>
            <a:r>
              <a:rPr lang="en-US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  <a:hlinkClick r:id="rId2"/>
              </a:rPr>
              <a:t>evgenipavlov@yandex.ru</a:t>
            </a:r>
            <a:r>
              <a:rPr lang="en-US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  8(3822) 529 - 772</a:t>
            </a:r>
            <a:endParaRPr lang="ru-RU" sz="1400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58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44724"/>
            <a:ext cx="8676456" cy="11430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Цели проекта:</a:t>
            </a:r>
            <a:r>
              <a:rPr lang="ru-RU" sz="2800" dirty="0">
                <a:latin typeface="Calibri" panose="020F0502020204030204" pitchFamily="34" charset="0"/>
              </a:rPr>
              <a:t/>
            </a:r>
            <a:br>
              <a:rPr lang="ru-RU" sz="2800" dirty="0">
                <a:latin typeface="Calibri" panose="020F0502020204030204" pitchFamily="34" charset="0"/>
              </a:rPr>
            </a:b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1484784"/>
            <a:ext cx="8460940" cy="4886003"/>
          </a:xfrm>
        </p:spPr>
        <p:txBody>
          <a:bodyPr/>
          <a:lstStyle/>
          <a:p>
            <a:r>
              <a:rPr lang="ru-RU" sz="1800" dirty="0"/>
              <a:t>Создание системы качественного роста </a:t>
            </a:r>
            <a:r>
              <a:rPr lang="ru-RU" sz="1800" dirty="0" smtClean="0"/>
              <a:t>уровня        поступающих </a:t>
            </a:r>
            <a:r>
              <a:rPr lang="ru-RU" sz="1800" dirty="0"/>
              <a:t>в ТГУ.</a:t>
            </a:r>
          </a:p>
          <a:p>
            <a:r>
              <a:rPr lang="ru-RU" sz="1800" dirty="0" smtClean="0"/>
              <a:t>Эффективное </a:t>
            </a:r>
            <a:r>
              <a:rPr lang="ru-RU" sz="1800" dirty="0"/>
              <a:t>функционирование системы нового набора. </a:t>
            </a:r>
          </a:p>
          <a:p>
            <a:pPr marL="74612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Задачи проекта:</a:t>
            </a:r>
          </a:p>
          <a:p>
            <a:pPr lvl="0">
              <a:buClr>
                <a:srgbClr val="CC0000"/>
              </a:buClr>
            </a:pPr>
            <a:r>
              <a:rPr lang="ru-RU" sz="1800" dirty="0" smtClean="0">
                <a:solidFill>
                  <a:srgbClr val="000000"/>
                </a:solidFill>
              </a:rPr>
              <a:t>Создание </a:t>
            </a:r>
            <a:r>
              <a:rPr lang="ru-RU" sz="1800" dirty="0">
                <a:solidFill>
                  <a:srgbClr val="000000"/>
                </a:solidFill>
              </a:rPr>
              <a:t>привлекательного образа ТГУ как университета высокого уровня образования и востребованных профессий.</a:t>
            </a:r>
          </a:p>
          <a:p>
            <a:pPr lvl="0">
              <a:buClr>
                <a:srgbClr val="CC0000"/>
              </a:buClr>
            </a:pPr>
            <a:r>
              <a:rPr lang="ru-RU" sz="1800" dirty="0" smtClean="0">
                <a:solidFill>
                  <a:srgbClr val="000000"/>
                </a:solidFill>
              </a:rPr>
              <a:t>Создание </a:t>
            </a:r>
            <a:r>
              <a:rPr lang="ru-RU" sz="1800" dirty="0">
                <a:solidFill>
                  <a:srgbClr val="000000"/>
                </a:solidFill>
              </a:rPr>
              <a:t>системы доступных образовательных и информационных интернет ресурсов для поступающих в ТГУ.</a:t>
            </a:r>
          </a:p>
          <a:p>
            <a:pPr lvl="0">
              <a:buClr>
                <a:srgbClr val="CC0000"/>
              </a:buClr>
            </a:pPr>
            <a:r>
              <a:rPr lang="ru-RU" sz="1800" dirty="0" smtClean="0">
                <a:solidFill>
                  <a:srgbClr val="000000"/>
                </a:solidFill>
              </a:rPr>
              <a:t>Расширение </a:t>
            </a:r>
            <a:r>
              <a:rPr lang="ru-RU" sz="1800" dirty="0">
                <a:solidFill>
                  <a:srgbClr val="000000"/>
                </a:solidFill>
              </a:rPr>
              <a:t>и оптимизация работы системы центров профориентации и </a:t>
            </a:r>
            <a:r>
              <a:rPr lang="ru-RU" sz="1800" dirty="0" err="1">
                <a:solidFill>
                  <a:srgbClr val="000000"/>
                </a:solidFill>
              </a:rPr>
              <a:t>довузовской</a:t>
            </a:r>
            <a:r>
              <a:rPr lang="ru-RU" sz="1800" dirty="0">
                <a:solidFill>
                  <a:srgbClr val="000000"/>
                </a:solidFill>
              </a:rPr>
              <a:t> подготовки в регионах.</a:t>
            </a:r>
          </a:p>
          <a:p>
            <a:pPr lvl="0">
              <a:buClr>
                <a:srgbClr val="CC0000"/>
              </a:buClr>
            </a:pPr>
            <a:r>
              <a:rPr lang="ru-RU" sz="1800" dirty="0" smtClean="0">
                <a:solidFill>
                  <a:srgbClr val="000000"/>
                </a:solidFill>
              </a:rPr>
              <a:t>Привлечение </a:t>
            </a:r>
            <a:r>
              <a:rPr lang="ru-RU" sz="1800" dirty="0">
                <a:solidFill>
                  <a:srgbClr val="000000"/>
                </a:solidFill>
              </a:rPr>
              <a:t>к сотрудничеству новых внутренних и внешних партнеров (студентов, представителей структур дополнительного образования, работодателей)</a:t>
            </a:r>
          </a:p>
          <a:p>
            <a:pPr lvl="0">
              <a:buClr>
                <a:srgbClr val="CC0000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marL="74612" indent="0">
              <a:buNone/>
            </a:pPr>
            <a:endParaRPr lang="ru-RU" b="1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72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44724"/>
            <a:ext cx="8676456" cy="61206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Возможные и существующие риски: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60940" cy="4669979"/>
          </a:xfrm>
        </p:spPr>
        <p:txBody>
          <a:bodyPr/>
          <a:lstStyle/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Повышение уровня конкуренции вузов РФ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Изменения нормативно-правовой базы РФ, регламентирующей прием в ВУЗы.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Уменьшение числа потенциальных абитуриентов вследствие демографических проблем в РФ в период с 1997 по 2001 </a:t>
            </a:r>
            <a:r>
              <a:rPr lang="ru-RU" sz="1800" dirty="0" err="1" smtClean="0"/>
              <a:t>г.г</a:t>
            </a:r>
            <a:r>
              <a:rPr lang="ru-RU" sz="1800" dirty="0" smtClean="0"/>
              <a:t>.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Потенциальное сокращение числа иностранных абитуриентов вследствие возможных изменений международной политики Правительства РФ.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Потенциальное сокращение числа иностранных абитуриентов вследствие возможных изменений международной политики Правительства РФ.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/>
              <a:t>Недостаточный уровень социальных гарантий и социального обеспечения поступающих в ТГУ</a:t>
            </a:r>
            <a:r>
              <a:rPr lang="ru-RU" sz="1800" dirty="0" smtClean="0"/>
              <a:t>.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1800" dirty="0"/>
              <a:t>Понижение качественного уровня среднего образования.</a:t>
            </a:r>
            <a:endParaRPr lang="ru-RU" sz="1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19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44724"/>
            <a:ext cx="8676456" cy="61206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Основные направления проекта: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36812"/>
            <a:ext cx="8460940" cy="4633975"/>
          </a:xfrm>
        </p:spPr>
        <p:txBody>
          <a:bodyPr/>
          <a:lstStyle/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и проведение </a:t>
            </a:r>
            <a:r>
              <a:rPr lang="ru-RU" sz="2000" dirty="0" err="1"/>
              <a:t>профориентационной</a:t>
            </a:r>
            <a:r>
              <a:rPr lang="ru-RU" sz="2000" dirty="0"/>
              <a:t> работы со </a:t>
            </a:r>
            <a:r>
              <a:rPr lang="ru-RU" sz="2000" dirty="0" smtClean="0"/>
              <a:t>школами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/>
              <a:t>Участие в образовательных </a:t>
            </a:r>
            <a:r>
              <a:rPr lang="ru-RU" sz="2000" dirty="0" smtClean="0"/>
              <a:t>выставках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Довузовская</a:t>
            </a:r>
            <a:r>
              <a:rPr lang="ru-RU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подготовка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Участие в организации и проведении олимпиад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/>
              <a:t>Организация работы Студенческой приемной </a:t>
            </a:r>
            <a:r>
              <a:rPr lang="ru-RU" sz="2000" dirty="0" smtClean="0"/>
              <a:t>комиссии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взаимодействия ТГУ с системой общего </a:t>
            </a:r>
            <a:r>
              <a:rPr lang="ru-RU" sz="2000" dirty="0" smtClean="0"/>
              <a:t>образования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выездов в регионы РФ, Казахстан, Таджикистан и </a:t>
            </a:r>
            <a:r>
              <a:rPr lang="ru-RU" sz="2000" dirty="0" smtClean="0"/>
              <a:t>Кыргызстан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</a:t>
            </a:r>
            <a:r>
              <a:rPr lang="ru-RU" sz="2000" dirty="0"/>
              <a:t>приемной кампании</a:t>
            </a:r>
            <a:endParaRPr lang="ru-RU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2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676456" cy="576064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Субъекты реализации проекта: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498939"/>
              </p:ext>
            </p:extLst>
          </p:nvPr>
        </p:nvGraphicFramePr>
        <p:xfrm>
          <a:off x="503548" y="1376772"/>
          <a:ext cx="8459788" cy="538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442"/>
                <a:gridCol w="4423346"/>
              </a:tblGrid>
              <a:tr h="612067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Структурные подразделения ТГУ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 партнеры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81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Управление нового набора 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Приемная комиссия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Школы и учреждения дополнительного образования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9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 информатизации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Центры </a:t>
                      </a:r>
                      <a:r>
                        <a:rPr lang="ru-RU" sz="1400" dirty="0" err="1" smtClean="0"/>
                        <a:t>довузовской</a:t>
                      </a:r>
                      <a:r>
                        <a:rPr lang="ru-RU" sz="1400" dirty="0" smtClean="0"/>
                        <a:t> подготовки</a:t>
                      </a:r>
                      <a:endParaRPr lang="ru-RU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Учебное управление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Предприятия и государственные учреждения (целевой набор)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платных</a:t>
                      </a:r>
                      <a:r>
                        <a:rPr lang="ru-RU" sz="1400" baseline="0" dirty="0" smtClean="0"/>
                        <a:t> образовательных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Департаменты и управления образования</a:t>
                      </a:r>
                      <a:endParaRPr lang="ru-RU" sz="1400" dirty="0"/>
                    </a:p>
                  </a:txBody>
                  <a:tcPr/>
                </a:tc>
              </a:tr>
              <a:tr h="3615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Институт дистанционного образования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Органы государственной и муниципальной власти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00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магистратуры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Открытый молодежный университет</a:t>
                      </a:r>
                      <a:endParaRPr lang="ru-RU" sz="1400" dirty="0"/>
                    </a:p>
                  </a:txBody>
                  <a:tcPr/>
                </a:tc>
              </a:tr>
              <a:tr h="3428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Институт инноваций в образовании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Центр оценки качества образования ТО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8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 социально-воспитательной работы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8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</a:t>
                      </a:r>
                      <a:r>
                        <a:rPr lang="ru-RU" sz="1400" baseline="0" dirty="0" smtClean="0"/>
                        <a:t> информационной политики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28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</a:t>
                      </a:r>
                      <a:r>
                        <a:rPr lang="ru-RU" sz="1400" baseline="0" dirty="0" smtClean="0"/>
                        <a:t> международных связей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5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Факультеты и учебные институты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407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88" y="1196752"/>
            <a:ext cx="8280412" cy="890972"/>
          </a:xfrm>
        </p:spPr>
        <p:txBody>
          <a:bodyPr/>
          <a:lstStyle/>
          <a:p>
            <a:pPr algn="ctr"/>
            <a:r>
              <a:rPr lang="ru-RU" sz="3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Ключевые показатели эффективности:</a:t>
            </a: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75532"/>
              </p:ext>
            </p:extLst>
          </p:nvPr>
        </p:nvGraphicFramePr>
        <p:xfrm>
          <a:off x="539552" y="1880828"/>
          <a:ext cx="845978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491"/>
                <a:gridCol w="2016224"/>
                <a:gridCol w="1989126"/>
                <a:gridCol w="2114947"/>
              </a:tblGrid>
              <a:tr h="82809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КПЭ</a:t>
                      </a: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 измерения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Целевое значение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Фактическое значение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Средний</a:t>
                      </a:r>
                      <a:r>
                        <a:rPr lang="ru-RU" sz="1400" baseline="0" dirty="0" smtClean="0">
                          <a:solidFill>
                            <a:schemeClr val="accent2"/>
                          </a:solidFill>
                        </a:rPr>
                        <a:t> балл ЕГЭ поступивших в ТГУ в 2014 году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Балл ЕГЭ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2"/>
                          </a:solidFill>
                        </a:rPr>
                        <a:t>69,4</a:t>
                      </a:r>
                      <a:endParaRPr lang="ru-RU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2"/>
                          </a:solidFill>
                        </a:rPr>
                        <a:t>72</a:t>
                      </a:r>
                      <a:endParaRPr lang="ru-RU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работы курсов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довузовской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подготовки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 слушателей курсов, поступивших в ТГУ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60 %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56 %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работы системы выездов в страны ближнего зарубежья</a:t>
                      </a:r>
                    </a:p>
                    <a:p>
                      <a:r>
                        <a:rPr lang="ru-RU" sz="1400" dirty="0" smtClean="0"/>
                        <a:t>(+ </a:t>
                      </a:r>
                      <a:r>
                        <a:rPr lang="en-US" sz="1400" dirty="0" err="1" smtClean="0"/>
                        <a:t>Enactus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 поступивших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450</a:t>
                      </a:r>
                      <a:endParaRPr lang="ru-RU" sz="36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412</a:t>
                      </a:r>
                      <a:endParaRPr lang="ru-RU" sz="36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441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51161"/>
              </p:ext>
            </p:extLst>
          </p:nvPr>
        </p:nvGraphicFramePr>
        <p:xfrm>
          <a:off x="683568" y="1088740"/>
          <a:ext cx="8280920" cy="320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504"/>
                <a:gridCol w="1938188"/>
                <a:gridCol w="2052228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52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Общее количество заявлений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20 585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27 186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Заявления на бюджет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15 380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17 955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Конкурс по заявлениям 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9,83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12,03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Число абитуриентов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5 154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5 960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Конкурс</a:t>
                      </a:r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3,99</a:t>
                      </a:r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3,29</a:t>
                      </a:r>
                      <a:endParaRPr lang="ru-RU" sz="2400" b="1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Заявления на платную форму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5 205</a:t>
                      </a:r>
                      <a:endParaRPr lang="ru-RU"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9 231</a:t>
                      </a:r>
                      <a:endParaRPr lang="ru-RU" sz="2400" b="1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18293"/>
              </p:ext>
            </p:extLst>
          </p:nvPr>
        </p:nvGraphicFramePr>
        <p:xfrm>
          <a:off x="755576" y="4797152"/>
          <a:ext cx="4212468" cy="128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678"/>
                <a:gridCol w="895227"/>
                <a:gridCol w="1765563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5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ЕГЭ 100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</a:tr>
              <a:tr h="45725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ЕГЭ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&gt;90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989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469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09835"/>
              </p:ext>
            </p:extLst>
          </p:nvPr>
        </p:nvGraphicFramePr>
        <p:xfrm>
          <a:off x="5040052" y="4797152"/>
          <a:ext cx="3924436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401"/>
                <a:gridCol w="837204"/>
                <a:gridCol w="1115831"/>
              </a:tblGrid>
              <a:tr h="388537">
                <a:tc>
                  <a:txBody>
                    <a:bodyPr/>
                    <a:lstStyle/>
                    <a:p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98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Олимпиада 100 б.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98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Без экзаменов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403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676456" cy="468052"/>
          </a:xfrm>
        </p:spPr>
        <p:txBody>
          <a:bodyPr/>
          <a:lstStyle/>
          <a:p>
            <a:pPr algn="ctr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мероприятия: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92796"/>
            <a:ext cx="8460940" cy="4777991"/>
          </a:xfrm>
        </p:spPr>
        <p:txBody>
          <a:bodyPr/>
          <a:lstStyle/>
          <a:p>
            <a:pPr marL="268288" lvl="0" indent="-268288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Самый классный класс</a:t>
            </a:r>
          </a:p>
          <a:p>
            <a:pPr marL="268288" lvl="0" indent="-268288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Студеная лига</a:t>
            </a:r>
          </a:p>
          <a:p>
            <a:pPr marL="268288" lvl="0" indent="-268288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Благодарю!</a:t>
            </a:r>
          </a:p>
          <a:p>
            <a:pPr marL="268288" lvl="0" indent="-268288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Я в ТГУ!</a:t>
            </a:r>
          </a:p>
          <a:p>
            <a:pPr marL="268288" lvl="0" indent="-268288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Молодые и ученые</a:t>
            </a:r>
            <a:endParaRPr lang="ru-RU" sz="2800" b="1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F:\ФотоСПК\СПК фото\OS3A7fU68V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4185084"/>
            <a:ext cx="42484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ФотоСПК\СПК фото\XkUe38PDI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1556792"/>
            <a:ext cx="4041936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ФотоСПК\СПК фото\DSC_409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4185084"/>
            <a:ext cx="40419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83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44724"/>
            <a:ext cx="8676456" cy="61206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Проблемные аспекты проекта: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60940" cy="4669979"/>
          </a:xfrm>
        </p:spPr>
        <p:txBody>
          <a:bodyPr/>
          <a:lstStyle/>
          <a:p>
            <a:pPr marL="268288" lvl="0" indent="-19685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Проект «Школа мастеров»</a:t>
            </a:r>
          </a:p>
          <a:p>
            <a:pPr marL="71438" lvl="0" indent="0" algn="just">
              <a:buNone/>
            </a:pPr>
            <a:endParaRPr lang="ru-RU" sz="2000" dirty="0" smtClean="0"/>
          </a:p>
          <a:p>
            <a:pPr marL="268288" lvl="0" indent="-196850">
              <a:buFont typeface="Arial" panose="020B0604020202020204" pitchFamily="34" charset="0"/>
              <a:buChar char="•"/>
            </a:pPr>
            <a:r>
              <a:rPr lang="ru-RU" sz="2000" dirty="0" smtClean="0"/>
              <a:t>Недостаточная эффективность при взаимодействии со «школами юных» и ФМШ</a:t>
            </a:r>
          </a:p>
          <a:p>
            <a:pPr marL="71438" lvl="0" indent="0">
              <a:buNone/>
            </a:pPr>
            <a:endParaRPr lang="ru-RU" sz="2000" dirty="0" smtClean="0"/>
          </a:p>
          <a:p>
            <a:pPr marL="268288" lvl="0" indent="-196850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специализированной презентационной аудитории для работы со школьниками</a:t>
            </a:r>
          </a:p>
          <a:p>
            <a:pPr marL="71438" lvl="0" indent="0">
              <a:buNone/>
            </a:pPr>
            <a:endParaRPr lang="en-US" sz="2000" dirty="0" smtClean="0"/>
          </a:p>
          <a:p>
            <a:pPr marL="268288" lvl="0" indent="-196850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системной базы взаимодействия с абитуриентами структурных подразделений ТГУ</a:t>
            </a:r>
          </a:p>
          <a:p>
            <a:pPr marL="268288" lvl="0" indent="-196850" algn="just">
              <a:buFont typeface="Arial" panose="020B0604020202020204" pitchFamily="34" charset="0"/>
              <a:buChar char="•"/>
            </a:pPr>
            <a:endParaRPr lang="ru-RU" sz="1800" b="1" dirty="0" smtClean="0"/>
          </a:p>
          <a:p>
            <a:pPr marL="71438" lvl="0" indent="0" algn="just">
              <a:buNone/>
            </a:pPr>
            <a:endParaRPr lang="ru-RU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196271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ТГУ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ТГУ</Template>
  <TotalTime>9765</TotalTime>
  <Words>536</Words>
  <Application>Microsoft Office PowerPoint</Application>
  <PresentationFormat>Экран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ТГУ</vt:lpstr>
      <vt:lpstr>     </vt:lpstr>
      <vt:lpstr>Цели проекта: </vt:lpstr>
      <vt:lpstr>Возможные и существующие риски: </vt:lpstr>
      <vt:lpstr>Основные направления проекта: </vt:lpstr>
      <vt:lpstr>Субъекты реализации проекта: </vt:lpstr>
      <vt:lpstr>Ключевые показатели эффективности: </vt:lpstr>
      <vt:lpstr>Презентация PowerPoint</vt:lpstr>
      <vt:lpstr>Проектные мероприятия: </vt:lpstr>
      <vt:lpstr>Проблемные аспекты проекта: 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1</cp:lastModifiedBy>
  <cp:revision>950</cp:revision>
  <cp:lastPrinted>2013-07-04T10:40:07Z</cp:lastPrinted>
  <dcterms:created xsi:type="dcterms:W3CDTF">2002-10-31T07:30:16Z</dcterms:created>
  <dcterms:modified xsi:type="dcterms:W3CDTF">2014-10-16T13:44:30Z</dcterms:modified>
</cp:coreProperties>
</file>