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79" r:id="rId3"/>
  </p:sldMasterIdLst>
  <p:notesMasterIdLst>
    <p:notesMasterId r:id="rId31"/>
  </p:notesMasterIdLst>
  <p:sldIdLst>
    <p:sldId id="433" r:id="rId4"/>
    <p:sldId id="434" r:id="rId5"/>
    <p:sldId id="446" r:id="rId6"/>
    <p:sldId id="447" r:id="rId7"/>
    <p:sldId id="435" r:id="rId8"/>
    <p:sldId id="398" r:id="rId9"/>
    <p:sldId id="401" r:id="rId10"/>
    <p:sldId id="402" r:id="rId11"/>
    <p:sldId id="407" r:id="rId12"/>
    <p:sldId id="440" r:id="rId13"/>
    <p:sldId id="454" r:id="rId14"/>
    <p:sldId id="439" r:id="rId15"/>
    <p:sldId id="455" r:id="rId16"/>
    <p:sldId id="430" r:id="rId17"/>
    <p:sldId id="444" r:id="rId18"/>
    <p:sldId id="451" r:id="rId19"/>
    <p:sldId id="452" r:id="rId20"/>
    <p:sldId id="453" r:id="rId21"/>
    <p:sldId id="443" r:id="rId22"/>
    <p:sldId id="445" r:id="rId23"/>
    <p:sldId id="418" r:id="rId24"/>
    <p:sldId id="442" r:id="rId25"/>
    <p:sldId id="448" r:id="rId26"/>
    <p:sldId id="450" r:id="rId27"/>
    <p:sldId id="441" r:id="rId28"/>
    <p:sldId id="422" r:id="rId29"/>
    <p:sldId id="264" r:id="rId30"/>
  </p:sldIdLst>
  <p:sldSz cx="9144000" cy="6858000" type="screen4x3"/>
  <p:notesSz cx="6797675" cy="987425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614" autoAdjust="0"/>
  </p:normalViewPr>
  <p:slideViewPr>
    <p:cSldViewPr>
      <p:cViewPr>
        <p:scale>
          <a:sx n="74" d="100"/>
          <a:sy n="74" d="100"/>
        </p:scale>
        <p:origin x="-268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FA19-B671-4D60-826E-88C1BB29CA6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D863-E7B3-4657-8E53-CCA46A33F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7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hyperlink" Target="http://www.linkedin.com/company/3258029" TargetMode="External"/><Relationship Id="rId7" Type="http://schemas.openxmlformats.org/officeDocument/2006/relationships/hyperlink" Target="http://vk.com/ido_tsu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hyperlink" Target="http://www.slideshare.net/InstituteOfDistanceEducationTSU" TargetMode="External"/><Relationship Id="rId5" Type="http://schemas.openxmlformats.org/officeDocument/2006/relationships/hyperlink" Target="https://www.facebook.com/ido.tomgu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youtube.com/user/IDETSUTomsk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hyperlink" Target="http://www.linkedin.com/company/3258029" TargetMode="External"/><Relationship Id="rId7" Type="http://schemas.openxmlformats.org/officeDocument/2006/relationships/hyperlink" Target="http://vk.com/ido_tsu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hyperlink" Target="http://www.slideshare.net/InstituteOfDistanceEducationTSU" TargetMode="External"/><Relationship Id="rId5" Type="http://schemas.openxmlformats.org/officeDocument/2006/relationships/hyperlink" Target="https://www.facebook.com/ido.tomgu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youtube.com/user/IDETSUTomsk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hyperlink" Target="http://www.linkedin.com/company/3258029" TargetMode="External"/><Relationship Id="rId7" Type="http://schemas.openxmlformats.org/officeDocument/2006/relationships/hyperlink" Target="http://vk.com/ido_tsu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://www.slideshare.net/InstituteOfDistanceEducationTSU" TargetMode="External"/><Relationship Id="rId5" Type="http://schemas.openxmlformats.org/officeDocument/2006/relationships/hyperlink" Target="https://www.facebook.com/ido.tomgu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youtube.com/user/IDETSUTomsk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2" y="1533990"/>
            <a:ext cx="4536502" cy="265168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>
            <a:lvl1pPr>
              <a:defRPr sz="4700" b="1" i="1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45719"/>
            <a:ext cx="4536502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5" name="Picture 7" descr="DSCN8952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9850"/>
            <a:ext cx="3240360" cy="48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46595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816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0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2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иаграмма 17"/>
          <p:cNvSpPr>
            <a:spLocks noGrp="1"/>
          </p:cNvSpPr>
          <p:nvPr>
            <p:ph type="chart" sz="quarter" idx="13"/>
          </p:nvPr>
        </p:nvSpPr>
        <p:spPr>
          <a:xfrm>
            <a:off x="4716463" y="1052513"/>
            <a:ext cx="4032250" cy="51847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120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9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20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иаграмма 12"/>
          <p:cNvSpPr>
            <a:spLocks noGrp="1"/>
          </p:cNvSpPr>
          <p:nvPr>
            <p:ph type="chart" sz="quarter" idx="13"/>
          </p:nvPr>
        </p:nvSpPr>
        <p:spPr>
          <a:xfrm>
            <a:off x="467544" y="1124744"/>
            <a:ext cx="8208912" cy="496855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825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395288" y="1196975"/>
            <a:ext cx="8353425" cy="49688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184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83968" y="1484784"/>
            <a:ext cx="5040560" cy="3096344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31840" y="4797152"/>
            <a:ext cx="2664296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Наш сайт: </a:t>
            </a:r>
            <a:r>
              <a:rPr lang="en-US" dirty="0" smtClean="0"/>
              <a:t>http://ido.tsu.ru</a:t>
            </a:r>
            <a:r>
              <a:rPr lang="ru-RU" dirty="0" smtClean="0"/>
              <a:t> (3822) 52-94-94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8" name="Picture 14" descr="IMG_8021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45534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2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pic>
        <p:nvPicPr>
          <p:cNvPr id="1026" name="Picture 2" descr="C:\Users\IDO\Desktop\КАТЯ\ФОТО\QR коды\qr-code ido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869160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8121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слайд дистанционная презент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19872" y="1340768"/>
            <a:ext cx="5472608" cy="2880320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4365104"/>
            <a:ext cx="3528392" cy="1800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1" baseline="0">
                <a:solidFill>
                  <a:schemeClr val="tx1">
                    <a:lumMod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Отчество,    должность                           </a:t>
            </a:r>
            <a:r>
              <a:rPr lang="en-US" dirty="0" smtClean="0"/>
              <a:t>E-mail</a:t>
            </a:r>
            <a:r>
              <a:rPr lang="ru-RU" dirty="0" smtClean="0"/>
              <a:t>       </a:t>
            </a:r>
            <a:r>
              <a:rPr lang="en-US" dirty="0" smtClean="0"/>
              <a:t>http://ido.tsu.ru</a:t>
            </a:r>
            <a:r>
              <a:rPr lang="ru-RU" dirty="0" smtClean="0"/>
              <a:t>       (3822) 52-94-94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5364088" y="4653136"/>
            <a:ext cx="29626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2C67B1"/>
                </a:solidFill>
              </a:rPr>
              <a:t>Мы в социальных сетях</a:t>
            </a:r>
            <a:endParaRPr lang="ru-RU" sz="3200" dirty="0">
              <a:solidFill>
                <a:srgbClr val="2C67B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 userDrawn="1"/>
        </p:nvSpPr>
        <p:spPr>
          <a:xfrm>
            <a:off x="683568" y="1628800"/>
            <a:ext cx="2016224" cy="237626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2C67B1"/>
                </a:solidFill>
              </a:rPr>
              <a:t>Фото докладчика</a:t>
            </a:r>
            <a:endParaRPr lang="ru-RU" sz="2000" dirty="0">
              <a:solidFill>
                <a:srgbClr val="2C67B1"/>
              </a:solidFill>
            </a:endParaRPr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0"/>
          </p:nvPr>
        </p:nvSpPr>
        <p:spPr>
          <a:xfrm>
            <a:off x="1115616" y="3284984"/>
            <a:ext cx="1368152" cy="71995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IDO\Desktop\LinkedIn-InBug-2CRev.png">
            <a:hlinkClick r:id="rId3"/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229200"/>
            <a:ext cx="61341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IDO\Desktop\facebook.png">
            <a:hlinkClick r:id="rId5"/>
          </p:cNvPr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200"/>
            <a:ext cx="55245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IDO\Desktop\контакт.png">
            <a:hlinkClick r:id="rId7"/>
          </p:cNvPr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229200"/>
            <a:ext cx="536575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IDO\Desktop\youtube.png">
            <a:hlinkClick r:id="rId9"/>
          </p:cNvPr>
          <p:cNvPicPr/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5229200"/>
            <a:ext cx="52197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IDO\Desktop\slideshare.jpeg">
            <a:hlinkClick r:id="rId11"/>
          </p:cNvPr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5157192"/>
            <a:ext cx="621030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1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82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2013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2800" b="0" i="1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355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2" y="1533990"/>
            <a:ext cx="4536502" cy="265168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>
            <a:lvl1pPr>
              <a:defRPr sz="4700" b="1" i="1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45719"/>
            <a:ext cx="4536502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5" name="Picture 7" descr="DSCN8952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9850"/>
            <a:ext cx="3240360" cy="48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46905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94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0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2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иаграмма 17"/>
          <p:cNvSpPr>
            <a:spLocks noGrp="1"/>
          </p:cNvSpPr>
          <p:nvPr>
            <p:ph type="chart" sz="quarter" idx="13"/>
          </p:nvPr>
        </p:nvSpPr>
        <p:spPr>
          <a:xfrm>
            <a:off x="4716463" y="1052513"/>
            <a:ext cx="4032250" cy="51847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322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063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9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20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иаграмма 12"/>
          <p:cNvSpPr>
            <a:spLocks noGrp="1"/>
          </p:cNvSpPr>
          <p:nvPr>
            <p:ph type="chart" sz="quarter" idx="13"/>
          </p:nvPr>
        </p:nvSpPr>
        <p:spPr>
          <a:xfrm>
            <a:off x="467544" y="1124744"/>
            <a:ext cx="8208912" cy="496855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92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395288" y="1196975"/>
            <a:ext cx="8353425" cy="49688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591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83968" y="1484784"/>
            <a:ext cx="5040560" cy="3096344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31840" y="4797152"/>
            <a:ext cx="2664296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Наш сайт: </a:t>
            </a:r>
            <a:r>
              <a:rPr lang="en-US" dirty="0" smtClean="0"/>
              <a:t>http://ido.tsu.ru</a:t>
            </a:r>
            <a:r>
              <a:rPr lang="ru-RU" dirty="0" smtClean="0"/>
              <a:t> (3822) 52-94-94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8" name="Picture 14" descr="IMG_8021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45534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2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pic>
        <p:nvPicPr>
          <p:cNvPr id="1026" name="Picture 2" descr="C:\Users\IDO\Desktop\КАТЯ\ФОТО\QR коды\qr-code ido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869160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0902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слайд дистанционная презент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19872" y="1340768"/>
            <a:ext cx="5472608" cy="2880320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4365104"/>
            <a:ext cx="3528392" cy="1800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1" baseline="0">
                <a:solidFill>
                  <a:schemeClr val="tx1">
                    <a:lumMod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Отчество,    должность                           </a:t>
            </a:r>
            <a:r>
              <a:rPr lang="en-US" dirty="0" smtClean="0"/>
              <a:t>E-mail</a:t>
            </a:r>
            <a:r>
              <a:rPr lang="ru-RU" dirty="0" smtClean="0"/>
              <a:t>       </a:t>
            </a:r>
            <a:r>
              <a:rPr lang="en-US" dirty="0" smtClean="0"/>
              <a:t>http://ido.tsu.ru</a:t>
            </a:r>
            <a:r>
              <a:rPr lang="ru-RU" dirty="0" smtClean="0"/>
              <a:t>       (3822) 52-94-94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5364088" y="4653136"/>
            <a:ext cx="29626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2C67B1"/>
                </a:solidFill>
              </a:rPr>
              <a:t>Мы в социальных сетях</a:t>
            </a:r>
            <a:endParaRPr lang="ru-RU" sz="3200" dirty="0">
              <a:solidFill>
                <a:srgbClr val="2C67B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 userDrawn="1"/>
        </p:nvSpPr>
        <p:spPr>
          <a:xfrm>
            <a:off x="683568" y="1628800"/>
            <a:ext cx="2016224" cy="237626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2C67B1"/>
                </a:solidFill>
              </a:rPr>
              <a:t>Фото докладчика</a:t>
            </a:r>
            <a:endParaRPr lang="ru-RU" sz="2000" dirty="0">
              <a:solidFill>
                <a:srgbClr val="2C67B1"/>
              </a:solidFill>
            </a:endParaRPr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0"/>
          </p:nvPr>
        </p:nvSpPr>
        <p:spPr>
          <a:xfrm>
            <a:off x="1115616" y="3284984"/>
            <a:ext cx="1368152" cy="71995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IDO\Desktop\LinkedIn-InBug-2CRev.png">
            <a:hlinkClick r:id="rId3"/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229200"/>
            <a:ext cx="61341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IDO\Desktop\facebook.png">
            <a:hlinkClick r:id="rId5"/>
          </p:cNvPr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200"/>
            <a:ext cx="55245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IDO\Desktop\контакт.png">
            <a:hlinkClick r:id="rId7"/>
          </p:cNvPr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229200"/>
            <a:ext cx="536575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IDO\Desktop\youtube.png">
            <a:hlinkClick r:id="rId9"/>
          </p:cNvPr>
          <p:cNvPicPr/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5229200"/>
            <a:ext cx="52197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IDO\Desktop\slideshare.jpeg">
            <a:hlinkClick r:id="rId11"/>
          </p:cNvPr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5157192"/>
            <a:ext cx="621030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1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1433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2013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2800" b="0" i="1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234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0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2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иаграмма 17"/>
          <p:cNvSpPr>
            <a:spLocks noGrp="1"/>
          </p:cNvSpPr>
          <p:nvPr>
            <p:ph type="chart" sz="quarter" idx="13"/>
          </p:nvPr>
        </p:nvSpPr>
        <p:spPr>
          <a:xfrm>
            <a:off x="4716463" y="1052513"/>
            <a:ext cx="4032250" cy="51847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769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иаграмм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9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20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иаграмма 12"/>
          <p:cNvSpPr>
            <a:spLocks noGrp="1"/>
          </p:cNvSpPr>
          <p:nvPr>
            <p:ph type="chart" sz="quarter" idx="13"/>
          </p:nvPr>
        </p:nvSpPr>
        <p:spPr>
          <a:xfrm>
            <a:off x="467544" y="1124744"/>
            <a:ext cx="8208912" cy="496855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432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395288" y="1196975"/>
            <a:ext cx="8353425" cy="49688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17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83968" y="1484784"/>
            <a:ext cx="5040560" cy="3096344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31840" y="4797152"/>
            <a:ext cx="2664296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Наш сайт: </a:t>
            </a:r>
            <a:r>
              <a:rPr lang="en-US" dirty="0" smtClean="0"/>
              <a:t>http://ido.tsu.ru</a:t>
            </a:r>
            <a:r>
              <a:rPr lang="ru-RU" dirty="0" smtClean="0"/>
              <a:t> (3822) 52-94-94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8" name="Picture 14" descr="IMG_8021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45534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2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  <p:pic>
        <p:nvPicPr>
          <p:cNvPr id="1026" name="Picture 2" descr="C:\Users\IDO\Desktop\КАТЯ\ФОТО\QR коды\qr-code ido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869160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604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слайд дистанционная презент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19872" y="1340768"/>
            <a:ext cx="5472608" cy="2880320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4365104"/>
            <a:ext cx="3528392" cy="1800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1" baseline="0">
                <a:solidFill>
                  <a:schemeClr val="tx1">
                    <a:lumMod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Отчество,    должность                           </a:t>
            </a:r>
            <a:r>
              <a:rPr lang="en-US" dirty="0" smtClean="0"/>
              <a:t>E-mail</a:t>
            </a:r>
            <a:r>
              <a:rPr lang="ru-RU" dirty="0" smtClean="0"/>
              <a:t>       </a:t>
            </a:r>
            <a:r>
              <a:rPr lang="en-US" dirty="0" smtClean="0"/>
              <a:t>http://ido.tsu.ru</a:t>
            </a:r>
            <a:r>
              <a:rPr lang="ru-RU" dirty="0" smtClean="0"/>
              <a:t>       (3822) 52-94-94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5364088" y="4653136"/>
            <a:ext cx="29626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2C67B1"/>
                </a:solidFill>
              </a:rPr>
              <a:t>Мы в социальных сетях</a:t>
            </a:r>
            <a:endParaRPr lang="ru-RU" sz="3200" dirty="0">
              <a:solidFill>
                <a:srgbClr val="2C67B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 userDrawn="1"/>
        </p:nvSpPr>
        <p:spPr>
          <a:xfrm>
            <a:off x="683568" y="1628800"/>
            <a:ext cx="2016224" cy="237626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2C67B1"/>
                </a:solidFill>
              </a:rPr>
              <a:t>Фото докладчика</a:t>
            </a:r>
            <a:endParaRPr lang="ru-RU" sz="2000" dirty="0">
              <a:solidFill>
                <a:srgbClr val="2C67B1"/>
              </a:solidFill>
            </a:endParaRPr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0"/>
          </p:nvPr>
        </p:nvSpPr>
        <p:spPr>
          <a:xfrm>
            <a:off x="1115616" y="3284984"/>
            <a:ext cx="1368152" cy="71995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IDO\Desktop\LinkedIn-InBug-2CRev.png">
            <a:hlinkClick r:id="rId3"/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229200"/>
            <a:ext cx="61341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IDO\Desktop\facebook.png">
            <a:hlinkClick r:id="rId5"/>
          </p:cNvPr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200"/>
            <a:ext cx="55245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IDO\Desktop\контакт.png">
            <a:hlinkClick r:id="rId7"/>
          </p:cNvPr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229200"/>
            <a:ext cx="536575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IDO\Desktop\youtube.png">
            <a:hlinkClick r:id="rId9"/>
          </p:cNvPr>
          <p:cNvPicPr/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5229200"/>
            <a:ext cx="52197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IDO\Desktop\slideshare.jpeg">
            <a:hlinkClick r:id="rId11"/>
          </p:cNvPr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5157192"/>
            <a:ext cx="621030" cy="6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1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4118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668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768750" cy="659235"/>
          </a:xfrm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2"/>
            <a:ext cx="1656184" cy="748922"/>
          </a:xfrm>
          <a:prstGeom prst="rect">
            <a:avLst/>
          </a:prstGeom>
          <a:noFill/>
        </p:spPr>
      </p:pic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2013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9EE8898-A935-49A9-8589-C0CB5AB44914}" type="slidenum">
              <a:rPr lang="ru-RU" smtClean="0">
                <a:solidFill>
                  <a:srgbClr val="2C67B1"/>
                </a:solidFill>
              </a:rPr>
              <a:pPr/>
              <a:t>‹#›</a:t>
            </a:fld>
            <a:endParaRPr lang="ru-RU">
              <a:solidFill>
                <a:srgbClr val="2C67B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395536" y="6381328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2800" b="0" i="1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10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2" y="1533990"/>
            <a:ext cx="4536502" cy="265168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>
            <a:lvl1pPr>
              <a:defRPr sz="4700" b="1" i="1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45719"/>
            <a:ext cx="4536502" cy="136815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3688" y="404664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Институт дистанционного образования</a:t>
            </a:r>
            <a:endParaRPr lang="ru-RU" sz="2000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95535" y="6169079"/>
            <a:ext cx="835292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275856" y="6241087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C67B1">
                    <a:lumMod val="75000"/>
                  </a:srgbClr>
                </a:solidFill>
                <a:cs typeface="Arial" pitchFamily="34" charset="0"/>
              </a:rPr>
              <a:t>© ИДО ТГУ 2014</a:t>
            </a:r>
            <a:endParaRPr lang="ru-RU" b="1" dirty="0">
              <a:solidFill>
                <a:srgbClr val="2C67B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5" name="Picture 7" descr="DSCN8952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9850"/>
            <a:ext cx="3240360" cy="48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395536" y="116632"/>
            <a:ext cx="1224136" cy="792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Serbin\шаблон ппт\logo ID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136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DO\Desktop\КАТЯ\буклет\буклет фото\tgu niu logo utv cur копия.png"/>
          <p:cNvPicPr>
            <a:picLocks noChangeAspect="1" noChangeArrowheads="1"/>
          </p:cNvPicPr>
          <p:nvPr userDrawn="1"/>
        </p:nvPicPr>
        <p:blipFill>
          <a:blip r:embed="rId4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7092280" y="116631"/>
            <a:ext cx="1656184" cy="7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3313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split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>
    <p:split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0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ransition>
    <p:split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84090" y="1412776"/>
            <a:ext cx="5072098" cy="428628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7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Итоги реализации проекта «Развитие электронного обучения и дистанционных технологий, в том числе создание Интернет-лицея»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1.10.2014 г.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1601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500748"/>
            <a:ext cx="8606760" cy="25763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Электронное </a:t>
            </a:r>
            <a:r>
              <a:rPr lang="ru-RU" sz="1600" dirty="0"/>
              <a:t>обучение и дистанционные образовательные технологии внедрены во все формы обучения по основным образовательным и дополнительным профессиональным </a:t>
            </a:r>
            <a:r>
              <a:rPr lang="ru-RU" sz="1600" dirty="0" smtClean="0"/>
              <a:t>программам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Создан экспертный совет ТГУ по электронному обучению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Разработана система мониторинга </a:t>
            </a:r>
            <a:r>
              <a:rPr lang="ru-RU" sz="1600" dirty="0" err="1"/>
              <a:t>внутрикампусного</a:t>
            </a:r>
            <a:r>
              <a:rPr lang="ru-RU" sz="1600" dirty="0"/>
              <a:t> электронного обучения в ТГУ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Организован  ежеквартальный мониторинг электронных курсов в СДО на факультетах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Разработан и утвержден Порядок регистрации и проведения экспертизы электронных учебных курсов для ТГУ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29" y="3717032"/>
            <a:ext cx="6302819" cy="35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647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500748"/>
            <a:ext cx="8496944" cy="401648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35055" r="23593" b="25883"/>
          <a:stretch/>
        </p:blipFill>
        <p:spPr bwMode="auto">
          <a:xfrm>
            <a:off x="2267744" y="2430004"/>
            <a:ext cx="7416824" cy="39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19040"/>
            <a:ext cx="87849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Завершается работа над двумя онлайн курсами для проекта </a:t>
            </a:r>
            <a:r>
              <a:rPr lang="en-US" sz="1600" dirty="0"/>
              <a:t>MOOKs</a:t>
            </a:r>
            <a:r>
              <a:rPr lang="ru-RU" sz="1600" dirty="0"/>
              <a:t> «Гениальность. Одаренность. Посредственность» (рук-ль авторского коллектива Лукьянов О.В.) и «Зарисовки о Сибири. Город Томск» (рук-ль авторского коллектива Нестерова Н.Г.).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8920"/>
            <a:ext cx="244827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Заключено соглашение о размещении </a:t>
            </a:r>
            <a:r>
              <a:rPr lang="en-US" sz="1600" dirty="0" smtClean="0"/>
              <a:t>MOOC</a:t>
            </a:r>
            <a:r>
              <a:rPr lang="ru-RU" sz="1600" dirty="0" smtClean="0"/>
              <a:t> ТГУ на просветительском проекте «</a:t>
            </a:r>
            <a:r>
              <a:rPr lang="ru-RU" sz="1600" dirty="0" err="1" smtClean="0"/>
              <a:t>Лекториум</a:t>
            </a:r>
            <a:r>
              <a:rPr lang="ru-RU" sz="1600" dirty="0" smtClean="0"/>
              <a:t>» (СПб) - http</a:t>
            </a:r>
            <a:r>
              <a:rPr lang="ru-RU" sz="1600" dirty="0"/>
              <a:t>://www.lektorium.tv</a:t>
            </a:r>
            <a:r>
              <a:rPr lang="ru-RU" sz="1600" dirty="0" smtClean="0"/>
              <a:t>/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Организована реклама первых </a:t>
            </a:r>
            <a:r>
              <a:rPr lang="en-US" sz="1600" dirty="0" smtClean="0"/>
              <a:t>MOOC</a:t>
            </a:r>
            <a:r>
              <a:rPr lang="ru-RU" sz="1600" dirty="0" smtClean="0"/>
              <a:t> и открыт набор на обучение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20773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530769"/>
            <a:ext cx="8496944" cy="485055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Для </a:t>
            </a:r>
            <a:r>
              <a:rPr lang="ru-RU" sz="1600" dirty="0"/>
              <a:t>подготовки персонала, участвующего в реализации электронного обучения, в </a:t>
            </a:r>
            <a:r>
              <a:rPr lang="ru-RU" sz="1600" dirty="0" smtClean="0"/>
              <a:t>ТГУ организовано </a:t>
            </a:r>
            <a:r>
              <a:rPr lang="ru-RU" sz="1600" dirty="0"/>
              <a:t>обучение технологиям проведения сетевых занятий и создания дидактических сайтов в Интернете, управлению учебным процессом, применению существующих дидактических моделей Интернет-обучения и др.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Организовано </a:t>
            </a:r>
            <a:r>
              <a:rPr lang="ru-RU" sz="1600" dirty="0"/>
              <a:t>обучение научно-педагогических работников и учебно-вспомогательного персонала ТГУ на </a:t>
            </a:r>
            <a:r>
              <a:rPr lang="ru-RU" sz="1600" dirty="0" err="1"/>
              <a:t>ФПКп</a:t>
            </a:r>
            <a:r>
              <a:rPr lang="ru-RU" sz="1600" dirty="0"/>
              <a:t> по программе «Система дистанционного обучения </a:t>
            </a:r>
            <a:r>
              <a:rPr lang="en-US" sz="1600" dirty="0">
                <a:latin typeface="Cambria" panose="02040503050406030204" pitchFamily="18" charset="0"/>
              </a:rPr>
              <a:t>Moodle</a:t>
            </a:r>
            <a:r>
              <a:rPr lang="en-US" sz="1600" dirty="0"/>
              <a:t> </a:t>
            </a:r>
            <a:r>
              <a:rPr lang="ru-RU" sz="1600" dirty="0"/>
              <a:t>в учебном процессе кафедры»: обучение по программе прошли 242 человека, обучается 33 человека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Преподавателями </a:t>
            </a:r>
            <a:r>
              <a:rPr lang="ru-RU" sz="1600" dirty="0"/>
              <a:t>университета разработано </a:t>
            </a:r>
            <a:r>
              <a:rPr lang="ru-RU" sz="1600" dirty="0" smtClean="0"/>
              <a:t> 375 </a:t>
            </a:r>
            <a:r>
              <a:rPr lang="ru-RU" sz="1600" dirty="0"/>
              <a:t>электронных курсов, размещенных в СДО «Электронный университет – </a:t>
            </a:r>
            <a:r>
              <a:rPr lang="en-US" sz="1600" dirty="0"/>
              <a:t>MOODLE</a:t>
            </a:r>
            <a:r>
              <a:rPr lang="ru-RU" sz="1600" dirty="0"/>
              <a:t>».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IDO\AppData\Local\Temp\bat722E.tmp\IMG_4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0487"/>
            <a:ext cx="4016270" cy="26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IDO\AppData\Local\Temp\batD1AC.tmp\IMG_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4068454" cy="27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451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386753"/>
            <a:ext cx="8496944" cy="485055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Получены 42 свидетельства регистрации разработок результатов интеллектуальной деятельности работников науки и образования в ФГУП НТЦ «</a:t>
            </a:r>
            <a:r>
              <a:rPr lang="ru-RU" sz="1600" dirty="0" err="1"/>
              <a:t>Информрегистр</a:t>
            </a:r>
            <a:r>
              <a:rPr lang="ru-RU" sz="1600" dirty="0"/>
              <a:t>»,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Подготовлены и отправлены на регистрацию во ФГУП НТЦ «</a:t>
            </a:r>
            <a:r>
              <a:rPr lang="ru-RU" sz="1600" dirty="0" err="1"/>
              <a:t>Информрегистр</a:t>
            </a:r>
            <a:r>
              <a:rPr lang="ru-RU" sz="1600" dirty="0"/>
              <a:t>» 32 заявки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Разработаны технологии перевода имеющихся в ТГУ электронных ресурсов на платформу </a:t>
            </a:r>
            <a:r>
              <a:rPr lang="en-US" sz="1600" dirty="0"/>
              <a:t>MOODLE</a:t>
            </a:r>
            <a:endParaRPr lang="ru-RU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Переведено на платформу </a:t>
            </a:r>
            <a:r>
              <a:rPr lang="en-US" sz="1600" dirty="0"/>
              <a:t>MOODLE</a:t>
            </a:r>
            <a:r>
              <a:rPr lang="ru-RU" sz="1600" dirty="0"/>
              <a:t> более 1000 ЭОР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Проведен </a:t>
            </a:r>
            <a:r>
              <a:rPr lang="ru-RU" sz="1600" dirty="0"/>
              <a:t>внутриуниверситетский конкурс </a:t>
            </a:r>
            <a:r>
              <a:rPr lang="ru-RU" sz="1600" dirty="0" smtClean="0"/>
              <a:t>«Лучший электронный учебный курс гуманитарного, естественнонаучного и физико-математического направлений»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(трансформирован в Конкурс на </a:t>
            </a:r>
            <a:r>
              <a:rPr lang="ru-RU" sz="1600" dirty="0"/>
              <a:t>разработку электронных учебных курсов для гуманитарных, естественнонаучных и физико-математических </a:t>
            </a:r>
            <a:r>
              <a:rPr lang="ru-RU" sz="1600" dirty="0" smtClean="0"/>
              <a:t>направлений)</a:t>
            </a:r>
            <a:endParaRPr lang="ru-RU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Разработан механизм и отработана техническая возможность регистрации электронных курсов, размещенных в СДО «Электронный университет – </a:t>
            </a:r>
            <a:r>
              <a:rPr lang="en-US" sz="1600" dirty="0" smtClean="0"/>
              <a:t>MOODLE</a:t>
            </a:r>
            <a:r>
              <a:rPr lang="ru-RU" sz="1600" dirty="0" smtClean="0"/>
              <a:t>»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Разработаны </a:t>
            </a:r>
            <a:r>
              <a:rPr lang="ru-RU" sz="1600" dirty="0"/>
              <a:t>поправки в Положение о стимулирующих надбавках сотрудников университета и предложения по изменению норм расчета нагрузки преподавателей в связи с введением электронного обучения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958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1687" y="1556792"/>
            <a:ext cx="8501122" cy="2782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Подготовлен и объявлен внутриуниверситетский конкурс по отбору педагогических сценариев курсов в формате МООК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Подготовлен </a:t>
            </a:r>
            <a:r>
              <a:rPr lang="ru-RU" sz="1600" dirty="0"/>
              <a:t>и объявлен внутриуниверситетский конкурс на соискание премий 2014 года за высокие достижения в развитии электронного обучения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Подготовлен к </a:t>
            </a:r>
            <a:r>
              <a:rPr lang="ru-RU" sz="1600" dirty="0"/>
              <a:t>объявлению </a:t>
            </a:r>
            <a:r>
              <a:rPr lang="ru-RU" sz="1600" dirty="0" smtClean="0"/>
              <a:t>внутриуниверситетский конкурс </a:t>
            </a:r>
            <a:r>
              <a:rPr lang="ru-RU" sz="1600" dirty="0"/>
              <a:t>на разработку электронных курсов  </a:t>
            </a:r>
            <a:r>
              <a:rPr lang="ru-RU" sz="1600" dirty="0">
                <a:latin typeface="Cambria" panose="02040503050406030204" pitchFamily="18" charset="0"/>
              </a:rPr>
              <a:t>в </a:t>
            </a:r>
            <a:r>
              <a:rPr lang="en-US" sz="1600" dirty="0">
                <a:latin typeface="Cambria" panose="02040503050406030204" pitchFamily="18" charset="0"/>
              </a:rPr>
              <a:t>Moodle </a:t>
            </a:r>
            <a:r>
              <a:rPr lang="ru-RU" sz="1600" dirty="0"/>
              <a:t>для образовательных программ гуманитарного, естественнонаучного и физико-математического </a:t>
            </a:r>
            <a:r>
              <a:rPr lang="ru-RU" sz="1600" dirty="0" smtClean="0"/>
              <a:t>направлений </a:t>
            </a:r>
            <a:r>
              <a:rPr lang="ru-RU" sz="1600" i="1" dirty="0" smtClean="0"/>
              <a:t>(изначально планировался как конкурс на разработку электронных </a:t>
            </a:r>
            <a:r>
              <a:rPr lang="ru-RU" sz="1600" i="1" dirty="0"/>
              <a:t>образовательных ресурсов гуманитарного, естественнонаучного и физико-математического направлений</a:t>
            </a:r>
            <a:r>
              <a:rPr lang="ru-RU" sz="1600" i="1" dirty="0" smtClean="0"/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Начата работа над надстройкой «Электронный деканат» в системе «Электронный университет - </a:t>
            </a:r>
            <a:r>
              <a:rPr lang="en-US" sz="1600" dirty="0"/>
              <a:t>MOODLE</a:t>
            </a:r>
            <a:r>
              <a:rPr lang="ru-RU" sz="1600" dirty="0"/>
              <a:t>», связанной с системой электронного документооборота </a:t>
            </a:r>
            <a:r>
              <a:rPr lang="ru-RU" sz="1600" dirty="0" smtClean="0"/>
              <a:t>ТГУ: создана рабочая группа</a:t>
            </a:r>
            <a:r>
              <a:rPr lang="ru-RU" sz="1600" dirty="0"/>
              <a:t>, подготовлен проект технического задания, организовано </a:t>
            </a:r>
            <a:r>
              <a:rPr lang="ru-RU" sz="1600" dirty="0" smtClean="0"/>
              <a:t>обсуждение на факультетах</a:t>
            </a:r>
            <a:endParaRPr lang="ru-RU" sz="16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Проведены </a:t>
            </a:r>
            <a:r>
              <a:rPr lang="ru-RU" sz="1600" dirty="0"/>
              <a:t>маркетинговые исследования – анализ рынка </a:t>
            </a:r>
            <a:r>
              <a:rPr lang="ru-RU" sz="1600" dirty="0" smtClean="0"/>
              <a:t>дистанционных образовательных </a:t>
            </a:r>
            <a:r>
              <a:rPr lang="ru-RU" sz="1600" dirty="0"/>
              <a:t>услуг для взрослых  в Томской и Кемеровской областях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Проведены маркетинговые исследования – анализ рынка </a:t>
            </a:r>
            <a:r>
              <a:rPr lang="ru-RU" sz="1600" dirty="0"/>
              <a:t>дистанционных образовательных </a:t>
            </a:r>
            <a:r>
              <a:rPr lang="ru-RU" sz="1600" dirty="0"/>
              <a:t>услуг для детей  в Республике Саха, Республике Тыва, Алтайском края, Республике Алтай, Бурятии и Чукотском АО </a:t>
            </a:r>
          </a:p>
          <a:p>
            <a:pPr>
              <a:spcBef>
                <a:spcPts val="600"/>
              </a:spcBef>
            </a:pP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71227" y="1507579"/>
            <a:ext cx="8387128" cy="5188838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Разработано </a:t>
            </a:r>
            <a:r>
              <a:rPr lang="ru-RU" sz="1600" dirty="0" smtClean="0"/>
              <a:t>и запущено 8 дистанционных программ дополнительного образования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Разработана и запущена совместная международная дистанционная программа (российско-шведская программа профессиональной переподготовки «Электронная коммерция»)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Разработана и апробирована кредитно-модульная модель  программ дополнительного профессионального образования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Подготовлен </a:t>
            </a:r>
            <a:r>
              <a:rPr lang="ru-RU" sz="1600" dirty="0" smtClean="0"/>
              <a:t>и проведен «Конкурс </a:t>
            </a:r>
            <a:r>
              <a:rPr lang="ru-RU" sz="1600" dirty="0"/>
              <a:t>идей для работы со </a:t>
            </a:r>
            <a:r>
              <a:rPr lang="ru-RU" sz="1600" dirty="0" smtClean="0"/>
              <a:t>школьниками». Участники - </a:t>
            </a:r>
            <a:r>
              <a:rPr lang="ru-RU" sz="1600" dirty="0"/>
              <a:t>студенты, магистранты, аспиранты</a:t>
            </a:r>
            <a:r>
              <a:rPr lang="ru-RU" sz="1600" dirty="0" smtClean="0"/>
              <a:t> ТГУ.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Количество </a:t>
            </a:r>
            <a:r>
              <a:rPr lang="ru-RU" sz="1600" dirty="0"/>
              <a:t>слушателей дистанционных дополнительных профессиональных программ – </a:t>
            </a:r>
            <a:r>
              <a:rPr lang="ru-RU" sz="1600" dirty="0" smtClean="0"/>
              <a:t>6253 </a:t>
            </a:r>
            <a:r>
              <a:rPr lang="ru-RU" sz="1600" dirty="0"/>
              <a:t>чел.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Проводятся </a:t>
            </a:r>
            <a:r>
              <a:rPr lang="ru-RU" sz="1600" dirty="0"/>
              <a:t>научные исследования по направлениям E-</a:t>
            </a:r>
            <a:r>
              <a:rPr lang="ru-RU" sz="1600" dirty="0" err="1"/>
              <a:t>learning</a:t>
            </a:r>
            <a:r>
              <a:rPr lang="ru-RU" sz="1600" dirty="0"/>
              <a:t>, </a:t>
            </a:r>
            <a:r>
              <a:rPr lang="ru-RU" sz="1600" dirty="0" smtClean="0"/>
              <a:t>M-</a:t>
            </a:r>
            <a:r>
              <a:rPr lang="ru-RU" sz="1600" dirty="0" err="1" smtClean="0"/>
              <a:t>learning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СДО «Электронный университет – </a:t>
            </a:r>
            <a:r>
              <a:rPr lang="en-US" sz="1600" dirty="0" smtClean="0"/>
              <a:t>MOODLE</a:t>
            </a:r>
            <a:r>
              <a:rPr lang="ru-RU" sz="1600" dirty="0" smtClean="0"/>
              <a:t>»  адаптирована к мобильным технологиям на </a:t>
            </a:r>
            <a:r>
              <a:rPr lang="ru-RU" sz="1600" dirty="0"/>
              <a:t>базе </a:t>
            </a:r>
            <a:r>
              <a:rPr lang="en-US" sz="1600" dirty="0"/>
              <a:t> </a:t>
            </a:r>
            <a:r>
              <a:rPr lang="en-US" sz="1600" dirty="0">
                <a:latin typeface="Cambria" panose="02040503050406030204" pitchFamily="18" charset="0"/>
              </a:rPr>
              <a:t>iOS, Android, Windows Phone</a:t>
            </a:r>
            <a:endParaRPr lang="ru-RU" sz="1600" dirty="0"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 </a:t>
            </a:r>
            <a:r>
              <a:rPr lang="ru-RU" sz="1600" dirty="0" smtClean="0"/>
              <a:t>результатам выполнения проекта подготовлены и опубликованы 5 статей в </a:t>
            </a:r>
            <a:r>
              <a:rPr lang="ru-RU" sz="1600" dirty="0" smtClean="0"/>
              <a:t>рецензируемых изданиях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Внедрение электронного обучения и дистанционных образовательных технологий в учебный процесс университета получило положительные отзывы среди преподавателей и обучающихся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080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528096"/>
            <a:ext cx="8643998" cy="218893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На базе дистанционных профильных школ создан Интернет-лицей </a:t>
            </a:r>
            <a:r>
              <a:rPr lang="ru-RU" sz="1600" dirty="0" smtClean="0"/>
              <a:t>ТГУ </a:t>
            </a:r>
            <a:endParaRPr lang="ru-RU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Разработан, запущен </a:t>
            </a:r>
            <a:r>
              <a:rPr lang="ru-RU" sz="1600" dirty="0"/>
              <a:t>и наполняется сайт </a:t>
            </a:r>
            <a:r>
              <a:rPr lang="ru-RU" sz="1600" dirty="0" smtClean="0"/>
              <a:t>(</a:t>
            </a:r>
            <a:r>
              <a:rPr lang="ru-RU" sz="1600" dirty="0"/>
              <a:t>интернет-портал </a:t>
            </a:r>
            <a:r>
              <a:rPr lang="ru-RU" sz="1600" dirty="0" smtClean="0"/>
              <a:t>) Интернет-лицея </a:t>
            </a:r>
            <a:r>
              <a:rPr lang="ru-RU" sz="1600" dirty="0"/>
              <a:t>(</a:t>
            </a:r>
            <a:r>
              <a:rPr lang="en-US" sz="1600" dirty="0">
                <a:latin typeface="Cambria" panose="02040503050406030204" pitchFamily="18" charset="0"/>
              </a:rPr>
              <a:t>http</a:t>
            </a:r>
            <a:r>
              <a:rPr lang="ru-RU" sz="1600" dirty="0">
                <a:latin typeface="Cambria" panose="02040503050406030204" pitchFamily="18" charset="0"/>
              </a:rPr>
              <a:t>://</a:t>
            </a:r>
            <a:r>
              <a:rPr lang="en-US" sz="1600" dirty="0" err="1">
                <a:latin typeface="Cambria" panose="02040503050406030204" pitchFamily="18" charset="0"/>
              </a:rPr>
              <a:t>il</a:t>
            </a:r>
            <a:r>
              <a:rPr lang="ru-RU" sz="1600" dirty="0">
                <a:latin typeface="Cambria" panose="02040503050406030204" pitchFamily="18" charset="0"/>
              </a:rPr>
              <a:t>.</a:t>
            </a:r>
            <a:r>
              <a:rPr lang="en-US" sz="1600" dirty="0" err="1">
                <a:latin typeface="Cambria" panose="02040503050406030204" pitchFamily="18" charset="0"/>
              </a:rPr>
              <a:t>tsu</a:t>
            </a:r>
            <a:r>
              <a:rPr lang="ru-RU" sz="1600" dirty="0">
                <a:latin typeface="Cambria" panose="02040503050406030204" pitchFamily="18" charset="0"/>
              </a:rPr>
              <a:t>.</a:t>
            </a:r>
            <a:r>
              <a:rPr lang="en-US" sz="1600" dirty="0" err="1">
                <a:latin typeface="Cambria" panose="02040503050406030204" pitchFamily="18" charset="0"/>
              </a:rPr>
              <a:t>ru</a:t>
            </a:r>
            <a:r>
              <a:rPr lang="ru-RU" sz="1600" dirty="0"/>
              <a:t>) </a:t>
            </a:r>
            <a:endParaRPr lang="ru-RU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2013/2014 учебном году по учебным программам прошли обучение 557 школьников, многие обучались на нескольких </a:t>
            </a:r>
            <a:r>
              <a:rPr lang="ru-RU" sz="1600" dirty="0" smtClean="0"/>
              <a:t>курсах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Подано около 800 заявок на обучение по программам Интернет-лицея в 2014/2015 учебном году.  Заявки продолжают </a:t>
            </a:r>
            <a:r>
              <a:rPr lang="ru-RU" sz="1600" dirty="0" smtClean="0"/>
              <a:t>поступать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573016"/>
            <a:ext cx="4824536" cy="47092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Организовано </a:t>
            </a:r>
            <a:r>
              <a:rPr lang="ru-RU" sz="1600" dirty="0" smtClean="0"/>
              <a:t>постоянное </a:t>
            </a:r>
            <a:r>
              <a:rPr lang="ru-RU" sz="1600" dirty="0"/>
              <a:t>взаимодействие со школами: инициативный проект «Современные ИКТ в дистанционном обучении и организации внеурочной работы со школьниками» (вовлечено более </a:t>
            </a:r>
            <a:r>
              <a:rPr lang="ru-RU" sz="1600" dirty="0" smtClean="0"/>
              <a:t>6000 </a:t>
            </a:r>
            <a:r>
              <a:rPr lang="ru-RU" sz="1600" dirty="0"/>
              <a:t>школьников и </a:t>
            </a:r>
            <a:r>
              <a:rPr lang="ru-RU" sz="1600" dirty="0" smtClean="0"/>
              <a:t>педагогов </a:t>
            </a:r>
            <a:r>
              <a:rPr lang="ru-RU" sz="1600" dirty="0"/>
              <a:t>общего образования)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В режиме </a:t>
            </a:r>
            <a:r>
              <a:rPr lang="ru-RU" sz="1600" dirty="0" err="1"/>
              <a:t>вебинара</a:t>
            </a:r>
            <a:r>
              <a:rPr lang="ru-RU" sz="1600" dirty="0"/>
              <a:t> проведены </a:t>
            </a:r>
            <a:r>
              <a:rPr lang="ru-RU" sz="1600" dirty="0" err="1"/>
              <a:t>профориентационные</a:t>
            </a:r>
            <a:r>
              <a:rPr lang="ru-RU" sz="1600" dirty="0"/>
              <a:t> мероприятия со слушателями Интернет-лицея: 4 встречи абитуриентов с представителями факультетов ТГУ (май 2014 г</a:t>
            </a:r>
            <a:r>
              <a:rPr lang="ru-RU" sz="1600" dirty="0" smtClean="0"/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5509" r="21479"/>
          <a:stretch/>
        </p:blipFill>
        <p:spPr bwMode="auto">
          <a:xfrm>
            <a:off x="5076056" y="3153611"/>
            <a:ext cx="4000102" cy="370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848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19" y="1816128"/>
            <a:ext cx="3278169" cy="42051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Создан и размещен на сайте Интернет-лицея виртуальный анимационный тур «</a:t>
            </a:r>
            <a:r>
              <a:rPr lang="ru-RU" sz="1600" dirty="0"/>
              <a:t>Университет: современная классика</a:t>
            </a:r>
            <a:r>
              <a:rPr lang="ru-RU" sz="1600" dirty="0" smtClean="0"/>
              <a:t>»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Сформирован и функционирует «пул экспертов» из преподавателей ХФ, ФТФ, ФИЯ, ФЖ, </a:t>
            </a:r>
            <a:r>
              <a:rPr lang="ru-RU" sz="1600" dirty="0" err="1"/>
              <a:t>ФсФ</a:t>
            </a:r>
            <a:r>
              <a:rPr lang="ru-RU" sz="1600" dirty="0"/>
              <a:t>, ИФ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Сформирована и функционирует группа волонтеров из студентов ФП для работы над проектами Интернет-лицея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t="5509" r="22465"/>
          <a:stretch/>
        </p:blipFill>
        <p:spPr bwMode="auto">
          <a:xfrm>
            <a:off x="3668056" y="1528096"/>
            <a:ext cx="5420480" cy="52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143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85720" y="1528096"/>
            <a:ext cx="8643998" cy="42051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Регулярно </a:t>
            </a:r>
            <a:r>
              <a:rPr lang="ru-RU" sz="1600" dirty="0"/>
              <a:t>организуются научно-исследовательские, научно-популярные и творческие конкурсы для </a:t>
            </a:r>
            <a:r>
              <a:rPr lang="ru-RU" sz="1600" dirty="0" smtClean="0"/>
              <a:t>школьников:</a:t>
            </a:r>
          </a:p>
          <a:p>
            <a:pPr marL="64440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Подготовлен и проведен конкурс «Учеба на ладони: лучшее мобильное приложение для школьника</a:t>
            </a:r>
            <a:r>
              <a:rPr lang="ru-RU" sz="1600" dirty="0" smtClean="0"/>
              <a:t>»</a:t>
            </a: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6025" r="19578"/>
          <a:stretch/>
        </p:blipFill>
        <p:spPr bwMode="auto">
          <a:xfrm>
            <a:off x="5436096" y="2564904"/>
            <a:ext cx="4142052" cy="35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564904"/>
            <a:ext cx="5184576" cy="4205160"/>
          </a:xfrm>
          <a:prstGeom prst="rect">
            <a:avLst/>
          </a:prstGeom>
        </p:spPr>
        <p:txBody>
          <a:bodyPr/>
          <a:lstStyle/>
          <a:p>
            <a:pPr marL="64440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Подготовлен </a:t>
            </a:r>
            <a:r>
              <a:rPr lang="ru-RU" sz="1600" dirty="0" smtClean="0"/>
              <a:t>и </a:t>
            </a:r>
            <a:r>
              <a:rPr lang="ru-RU" sz="1600" dirty="0" smtClean="0"/>
              <a:t>проходит с мая 2014 года Межрегиональный </a:t>
            </a:r>
            <a:r>
              <a:rPr lang="ru-RU" sz="1600" dirty="0"/>
              <a:t>чемпионат по шахматам с суперкомпьютером ТГУ «СКИФ </a:t>
            </a:r>
            <a:r>
              <a:rPr lang="ru-RU" sz="1600" dirty="0" err="1"/>
              <a:t>Cyberia</a:t>
            </a:r>
            <a:r>
              <a:rPr lang="ru-RU" sz="1600" dirty="0"/>
              <a:t>» среди школьников</a:t>
            </a:r>
            <a:endParaRPr lang="ru-RU" sz="1600" dirty="0" smtClean="0"/>
          </a:p>
          <a:p>
            <a:pPr marL="64440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Подготовлены к запуску </a:t>
            </a:r>
            <a:r>
              <a:rPr lang="ru-RU" sz="1600" dirty="0" smtClean="0"/>
              <a:t>конкурсы и будут запущены до ноября 2014 года:</a:t>
            </a:r>
            <a:endParaRPr lang="ru-RU" sz="1600" dirty="0" smtClean="0"/>
          </a:p>
          <a:p>
            <a:pPr marL="100440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конкурс </a:t>
            </a:r>
            <a:r>
              <a:rPr lang="ru-RU" sz="1600" dirty="0"/>
              <a:t>на лучшую научную работу среди школьников; </a:t>
            </a:r>
          </a:p>
          <a:p>
            <a:pPr marL="1004400" indent="-285750">
              <a:buFont typeface="Wingdings" panose="05000000000000000000" pitchFamily="2" charset="2"/>
              <a:buChar char="Ø"/>
            </a:pPr>
            <a:r>
              <a:rPr lang="ru-RU" sz="1600" dirty="0"/>
              <a:t> конкурс на лучший школьный проект; </a:t>
            </a:r>
          </a:p>
          <a:p>
            <a:pPr marL="1004400" indent="-285750">
              <a:buFont typeface="Wingdings" panose="05000000000000000000" pitchFamily="2" charset="2"/>
              <a:buChar char="Ø"/>
            </a:pPr>
            <a:r>
              <a:rPr lang="ru-RU" sz="1600" dirty="0"/>
              <a:t> творческий конкурс среди школьников «Идеальная школа»;</a:t>
            </a:r>
          </a:p>
          <a:p>
            <a:pPr marL="1004400" indent="-285750">
              <a:buFont typeface="Wingdings" panose="05000000000000000000" pitchFamily="2" charset="2"/>
              <a:buChar char="Ø"/>
            </a:pPr>
            <a:r>
              <a:rPr lang="ru-RU" sz="1600" dirty="0"/>
              <a:t> первый этап «Исторических игр» со школьниками. </a:t>
            </a:r>
          </a:p>
          <a:p>
            <a:pPr marL="64440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Подготовлен и запущен исследовательский </a:t>
            </a:r>
            <a:r>
              <a:rPr lang="ru-RU" sz="1600" dirty="0"/>
              <a:t>проект по взаимодействию школьников с </a:t>
            </a:r>
            <a:r>
              <a:rPr lang="ru-RU" sz="1600" dirty="0" smtClean="0"/>
              <a:t>роботами.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6981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95536" y="1556792"/>
            <a:ext cx="8387128" cy="401648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/>
              <a:t>Команда проекта приняла участие в 9 российских и международных научных мероприятиях: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XI Международная научно-методическая конференция «Новые образовательные технологии в вузе» (НОТВ-2014). ФГАОУ ВПО «Уральский федеральный университет имени первого Президента России Б.Н. Ельцина», Екатеринбург, 18 - 20 февраля 2014 года.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II Международная научно-практическая конференция «Современные информационные и коммуникационные технологии в высшем образовании: новые образовательные программы, педагогика с использованием e-</a:t>
            </a:r>
            <a:r>
              <a:rPr lang="ru-RU" sz="1400" dirty="0" err="1"/>
              <a:t>learning</a:t>
            </a:r>
            <a:r>
              <a:rPr lang="ru-RU" sz="1400" dirty="0"/>
              <a:t> и повышение качества образования» Университет «</a:t>
            </a:r>
            <a:r>
              <a:rPr lang="ru-RU" sz="1400" dirty="0" err="1"/>
              <a:t>La</a:t>
            </a:r>
            <a:r>
              <a:rPr lang="ru-RU" sz="1400" dirty="0"/>
              <a:t> </a:t>
            </a:r>
            <a:r>
              <a:rPr lang="ru-RU" sz="1400" dirty="0" err="1"/>
              <a:t>Sapienza</a:t>
            </a:r>
            <a:r>
              <a:rPr lang="ru-RU" sz="1400" dirty="0"/>
              <a:t>» (Рим, Италия), 7 - 12 апреля 2014 г. 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Научно-практическая конференция «Качество образования – стратегия XXI века», ОГБОУ СПО «Северский промышленный колледж», Северск, 22 апреля 2014 год. 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XX Международная научно-методическая конференция «Современное образование: содержание, технологии, качество», Санкт-Петербургский государственный электротехнический университет "ЛЭТИ" им. В.И. Ульянова (Ленина) (25 апреля 2014 г).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Международный Конгресс ERPA, Стамбул, Турция (6-8  июня 2014 г.) 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XXV Международная конференция «Применение инновационных технологий в образовании», «ИТО – Троицк- 2014» (25 июня 2014 г.)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X региональный фестиваль педагогических идей и инновационных разработок, Томск (26 августа 2014)</a:t>
            </a:r>
          </a:p>
          <a:p>
            <a:pPr marL="100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XII Международная конференция «Тройная спираль и инновации на основе экономического роста: новые рубежи и решения», Томск, 11-13 сентября 2014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71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492896"/>
            <a:ext cx="8640960" cy="41764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Цели </a:t>
            </a:r>
            <a:r>
              <a:rPr lang="ru-RU" sz="1600" dirty="0"/>
              <a:t>проекта</a:t>
            </a:r>
            <a:r>
              <a:rPr lang="ru-RU" sz="1600" dirty="0" smtClean="0"/>
              <a:t>: </a:t>
            </a:r>
          </a:p>
          <a:p>
            <a:pPr lvl="0"/>
            <a:r>
              <a:rPr lang="ru-RU" sz="1600" dirty="0" smtClean="0"/>
              <a:t>Формирование </a:t>
            </a:r>
            <a:r>
              <a:rPr lang="ru-RU" sz="1600" dirty="0"/>
              <a:t>портфеля программ, обеспечивающих международную конкурентоспособность ("Интеллектуальный портфель");</a:t>
            </a:r>
          </a:p>
          <a:p>
            <a:pPr lvl="0"/>
            <a:r>
              <a:rPr lang="ru-RU" sz="1600" dirty="0"/>
              <a:t>Внедрение в ТГУ новых образовательных программ совместно с ведущими иностранными и российскими университетами и научными организациями;</a:t>
            </a:r>
          </a:p>
          <a:p>
            <a:pPr lvl="0"/>
            <a:r>
              <a:rPr lang="ru-RU" sz="1600" dirty="0"/>
              <a:t>Развитие электронного обучения и дистанционных технологий;</a:t>
            </a:r>
          </a:p>
          <a:p>
            <a:pPr lvl="0"/>
            <a:r>
              <a:rPr lang="ru-RU" sz="1600" dirty="0"/>
              <a:t>Создание виртуальной площадки, обеспечивающей расширение работы со школьниками (абитуриентами) на основе дистанционных технологий </a:t>
            </a:r>
            <a:endParaRPr lang="ru-RU" sz="1600" dirty="0" smtClean="0"/>
          </a:p>
          <a:p>
            <a:pPr lvl="0"/>
            <a:r>
              <a:rPr lang="ru-RU" sz="1600" dirty="0" smtClean="0"/>
              <a:t>Ориентация </a:t>
            </a:r>
            <a:r>
              <a:rPr lang="ru-RU" sz="1600" dirty="0"/>
              <a:t>мотивированных и хорошо подготовленных школьников на обучение в ТГУ;</a:t>
            </a:r>
          </a:p>
          <a:p>
            <a:pPr lvl="0"/>
            <a:r>
              <a:rPr lang="ru-RU" sz="1600" dirty="0" smtClean="0"/>
              <a:t>Повышение </a:t>
            </a:r>
            <a:r>
              <a:rPr lang="ru-RU" sz="1600" dirty="0"/>
              <a:t>интереса школьников к научному знанию;</a:t>
            </a:r>
          </a:p>
          <a:p>
            <a:pPr lvl="0"/>
            <a:r>
              <a:rPr lang="ru-RU" sz="1600" dirty="0"/>
              <a:t>Выявление талантливых школьников и развитие их когнитивных и творческих способностей;</a:t>
            </a:r>
          </a:p>
          <a:p>
            <a:r>
              <a:rPr lang="ru-RU" sz="1600" dirty="0"/>
              <a:t>Подготовка учеников к освоению программ высшего профессионального образования</a:t>
            </a:r>
            <a:r>
              <a:rPr lang="ru-RU" sz="16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19883"/>
          </a:xfrm>
        </p:spPr>
        <p:txBody>
          <a:bodyPr>
            <a:noAutofit/>
          </a:bodyPr>
          <a:lstStyle/>
          <a:p>
            <a:r>
              <a:rPr lang="ru-RU" sz="2000" dirty="0"/>
              <a:t>Развитие электронного обучения и дистанционных </a:t>
            </a:r>
            <a:r>
              <a:rPr lang="ru-RU" sz="2000" dirty="0" smtClean="0"/>
              <a:t>технологий, в том числе создание Интернет-лицея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415300"/>
              </p:ext>
            </p:extLst>
          </p:nvPr>
        </p:nvGraphicFramePr>
        <p:xfrm>
          <a:off x="468313" y="1556792"/>
          <a:ext cx="8280400" cy="889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200"/>
                <a:gridCol w="4140200"/>
              </a:tblGrid>
              <a:tr h="889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ru-RU" sz="1200" dirty="0">
                          <a:effectLst/>
                        </a:rPr>
                        <a:t>СИ 1: Формирование портфеля программ, обеспечивающих международную конкурентоспособность ("Интеллектуальный портфель")</a:t>
                      </a:r>
                      <a:endParaRPr lang="ru-RU" sz="1200" dirty="0">
                        <a:effectLst/>
                        <a:latin typeface="Georgia"/>
                        <a:ea typeface="Arial"/>
                        <a:cs typeface="Times New Roman"/>
                      </a:endParaRPr>
                    </a:p>
                  </a:txBody>
                  <a:tcPr marL="59579" marR="59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ru-RU" sz="1200" dirty="0">
                          <a:effectLst/>
                        </a:rPr>
                        <a:t>З 1.1: Внедрение в ТГУ новых образовательных программ совместно с ведущими иностранными и российскими университетами и научными организациями</a:t>
                      </a:r>
                      <a:endParaRPr lang="ru-RU" sz="1200" dirty="0">
                        <a:effectLst/>
                        <a:latin typeface="Georgia"/>
                        <a:ea typeface="Arial"/>
                        <a:cs typeface="Times New Roman"/>
                      </a:endParaRPr>
                    </a:p>
                  </a:txBody>
                  <a:tcPr marL="59579" marR="59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483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11560" y="1556792"/>
            <a:ext cx="8171104" cy="4016484"/>
          </a:xfrm>
          <a:prstGeom prst="rect">
            <a:avLst/>
          </a:prstGeom>
        </p:spPr>
        <p:txBody>
          <a:bodyPr/>
          <a:lstStyle/>
          <a:p>
            <a:r>
              <a:rPr lang="ru-RU" sz="1600" dirty="0"/>
              <a:t>Организовано и проведено  </a:t>
            </a:r>
            <a:r>
              <a:rPr lang="ru-RU" sz="1600" dirty="0" smtClean="0"/>
              <a:t>10 </a:t>
            </a:r>
            <a:r>
              <a:rPr lang="ru-RU" sz="1600" dirty="0"/>
              <a:t>научных и методических мероприятий по проекту :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Цикл </a:t>
            </a:r>
            <a:r>
              <a:rPr lang="ru-RU" sz="1400" dirty="0"/>
              <a:t>методических семинаров «Электронный деканат: проблемы и перспективы внедрения» (январь, апрель, сентябрь, октябрь 2014 г.)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Научно-методический семинар «Анализ зарубежных изданий </a:t>
            </a:r>
            <a:r>
              <a:rPr lang="ru-RU" sz="1400" dirty="0" err="1"/>
              <a:t>Web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Science</a:t>
            </a:r>
            <a:r>
              <a:rPr lang="ru-RU" sz="1400" dirty="0"/>
              <a:t> и </a:t>
            </a:r>
            <a:r>
              <a:rPr lang="ru-RU" sz="1400" dirty="0" err="1"/>
              <a:t>Scopus</a:t>
            </a:r>
            <a:r>
              <a:rPr lang="ru-RU" sz="1400" dirty="0"/>
              <a:t> по научной тематике ИДО ТГУ» 3.02. 2014 г. 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Научно-методический семинар «Современные тенденции развития электронного обучения» 27. 02. 2014 г. 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Мастер-класс «Новые информационные технологии в учебном процессе школы</a:t>
            </a:r>
            <a:r>
              <a:rPr lang="ru-RU" sz="1400" dirty="0" smtClean="0"/>
              <a:t>» (</a:t>
            </a:r>
            <a:r>
              <a:rPr lang="ru-RU" sz="1400" dirty="0"/>
              <a:t>26.08.2014 г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smtClean="0"/>
              <a:t>, А.В</a:t>
            </a:r>
            <a:r>
              <a:rPr lang="ru-RU" sz="1400" dirty="0"/>
              <a:t>. </a:t>
            </a:r>
            <a:r>
              <a:rPr lang="ru-RU" sz="1400" dirty="0" err="1"/>
              <a:t>Фещенко</a:t>
            </a:r>
            <a:r>
              <a:rPr lang="ru-RU" sz="1400" dirty="0" smtClean="0"/>
              <a:t>)</a:t>
            </a:r>
            <a:endParaRPr lang="ru-RU" sz="1400" dirty="0"/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Мастер-класс «Информатизация процессов управления проектами и маркетинга в образовательном учреждении» </a:t>
            </a:r>
            <a:r>
              <a:rPr lang="ru-RU" sz="1400" dirty="0" smtClean="0"/>
              <a:t>(</a:t>
            </a:r>
            <a:r>
              <a:rPr lang="ru-RU" sz="1400" dirty="0"/>
              <a:t>18.09.2014 г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smtClean="0"/>
              <a:t>, А.В</a:t>
            </a:r>
            <a:r>
              <a:rPr lang="ru-RU" sz="1400" dirty="0"/>
              <a:t>. </a:t>
            </a:r>
            <a:r>
              <a:rPr lang="ru-RU" sz="1400" dirty="0" err="1"/>
              <a:t>Фещенко</a:t>
            </a:r>
            <a:r>
              <a:rPr lang="ru-RU" sz="1400" dirty="0"/>
              <a:t> </a:t>
            </a:r>
            <a:r>
              <a:rPr lang="ru-RU" sz="1400" dirty="0" smtClean="0"/>
              <a:t>)</a:t>
            </a:r>
            <a:endParaRPr lang="ru-RU" sz="1400" dirty="0"/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Мастер-класс «QR-кодирование и дополненная реальность в помощь преподавателю» </a:t>
            </a:r>
            <a:r>
              <a:rPr lang="ru-RU" sz="1400" dirty="0" smtClean="0"/>
              <a:t>(</a:t>
            </a:r>
            <a:r>
              <a:rPr lang="ru-RU" sz="1400" dirty="0"/>
              <a:t>19.09.2014 г</a:t>
            </a:r>
            <a:r>
              <a:rPr lang="ru-RU" sz="1400" dirty="0" smtClean="0"/>
              <a:t>., </a:t>
            </a:r>
            <a:r>
              <a:rPr lang="ru-RU" sz="1400" dirty="0"/>
              <a:t>В.А. Сербин</a:t>
            </a:r>
            <a:r>
              <a:rPr lang="ru-RU" sz="1400" dirty="0" smtClean="0"/>
              <a:t>)</a:t>
            </a:r>
            <a:endParaRPr lang="ru-RU" sz="1400" dirty="0"/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Семинар «Организация электронного обучения в университете» для администрации и руководителей структурных подразделений Сибирского государственного медицинского университета (10.09.2014 г.)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пленарная панельная дискуссия «Вузы - онлайн: новый формат качественного образования» в рамках XIII </a:t>
            </a:r>
            <a:r>
              <a:rPr lang="ru-RU" sz="1400" dirty="0" smtClean="0"/>
              <a:t>Сибирского форума </a:t>
            </a:r>
            <a:r>
              <a:rPr lang="ru-RU" sz="1400" dirty="0"/>
              <a:t>образования (27.03.2014 г.) 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круглый стол «Электронное  обучение: развитие или тупик в образовании» в рамках XIII Сибирский форум образования (28.03.2014 г.)</a:t>
            </a:r>
          </a:p>
          <a:p>
            <a:pPr marL="720000" lvl="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семинар </a:t>
            </a:r>
            <a:r>
              <a:rPr lang="ru-RU" sz="1400" dirty="0"/>
              <a:t>для заместителей директоров по учебно-методической и научно-методической работе учреждений СПО/НПО Томской </a:t>
            </a:r>
            <a:r>
              <a:rPr lang="ru-RU" sz="1400" dirty="0" smtClean="0"/>
              <a:t>(28.05.2014 г., доклад О.М</a:t>
            </a:r>
            <a:r>
              <a:rPr lang="ru-RU" sz="1400" dirty="0"/>
              <a:t>. </a:t>
            </a:r>
            <a:r>
              <a:rPr lang="ru-RU" sz="1400" dirty="0" err="1" smtClean="0"/>
              <a:t>Бабанской</a:t>
            </a:r>
            <a:r>
              <a:rPr lang="ru-RU" sz="1400" dirty="0" smtClean="0"/>
              <a:t>).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265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11560" y="1484784"/>
            <a:ext cx="8171104" cy="4016484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Подготовлена и проведена </a:t>
            </a:r>
            <a:r>
              <a:rPr lang="en-US" sz="1600" dirty="0"/>
              <a:t>XIII </a:t>
            </a:r>
            <a:r>
              <a:rPr lang="ru-RU" sz="1600" dirty="0"/>
              <a:t> Международная научно-практическая конференция-выставка «Развитие единой образовательной информационной среды: сетевые образовательные ресурсы и программы» (18-20 сентября 2014 г.)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Подготовлен </a:t>
            </a:r>
            <a:r>
              <a:rPr lang="ru-RU" sz="1600" dirty="0" smtClean="0"/>
              <a:t>и реализуется план </a:t>
            </a:r>
            <a:r>
              <a:rPr lang="ru-RU" sz="1600" dirty="0"/>
              <a:t>рекламной кампании проекта, включающий в себя:</a:t>
            </a:r>
          </a:p>
          <a:p>
            <a:pPr marL="90000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издание рекламной продукции проекта;</a:t>
            </a:r>
          </a:p>
          <a:p>
            <a:pPr marL="90000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размещение контекстной рекламы в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AdWords</a:t>
            </a:r>
            <a:r>
              <a:rPr lang="ru-RU" sz="1600" dirty="0"/>
              <a:t> и </a:t>
            </a:r>
            <a:r>
              <a:rPr lang="ru-RU" sz="1600" dirty="0" err="1"/>
              <a:t>Yandex</a:t>
            </a:r>
            <a:r>
              <a:rPr lang="ru-RU" sz="1600" dirty="0"/>
              <a:t> </a:t>
            </a:r>
            <a:r>
              <a:rPr lang="ru-RU" sz="1600" dirty="0" err="1"/>
              <a:t>Директ</a:t>
            </a:r>
            <a:r>
              <a:rPr lang="ru-RU" sz="1600" dirty="0"/>
              <a:t>; </a:t>
            </a:r>
          </a:p>
          <a:p>
            <a:pPr marL="90000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поисковое продвижение (SEO) дистанционных образовательных программ;</a:t>
            </a:r>
          </a:p>
          <a:p>
            <a:pPr marL="90000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продвижение дистанционных образовательных программ в социальных медиа (</a:t>
            </a:r>
            <a:r>
              <a:rPr lang="ru-RU" sz="1600" dirty="0" err="1"/>
              <a:t>ВКонтакте</a:t>
            </a:r>
            <a:r>
              <a:rPr lang="ru-RU" sz="1600" dirty="0"/>
              <a:t>, </a:t>
            </a:r>
            <a:r>
              <a:rPr lang="ru-RU" sz="1600" dirty="0" err="1"/>
              <a:t>Facebook</a:t>
            </a:r>
            <a:r>
              <a:rPr lang="ru-RU" sz="1600" dirty="0" smtClean="0"/>
              <a:t>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Участники проекта систематически повышают свою квалификацию в ведущих научных и университетских центрах России и за рубежом.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Основные результаты проекта на 01.10.2014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1687" y="1196752"/>
            <a:ext cx="8501122" cy="2782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ru-RU" sz="1600" dirty="0" smtClean="0"/>
          </a:p>
          <a:p>
            <a:pPr>
              <a:spcBef>
                <a:spcPct val="20000"/>
              </a:spcBef>
            </a:pPr>
            <a:r>
              <a:rPr lang="ru-RU" sz="1600" dirty="0" smtClean="0"/>
              <a:t>К 31.12.2014 планировалось создать </a:t>
            </a:r>
            <a:r>
              <a:rPr lang="ru-RU" sz="1600" dirty="0"/>
              <a:t>и </a:t>
            </a:r>
            <a:r>
              <a:rPr lang="ru-RU" sz="1600" dirty="0" smtClean="0"/>
              <a:t>внедрить </a:t>
            </a:r>
            <a:r>
              <a:rPr lang="ru-RU" sz="1600" dirty="0"/>
              <a:t>в учебный процесс </a:t>
            </a:r>
            <a:r>
              <a:rPr lang="ru-RU" sz="1600" dirty="0" smtClean="0"/>
              <a:t>факультетов надстройка «Электронный деканат» в системе «Электронный университет - </a:t>
            </a:r>
            <a:r>
              <a:rPr lang="en-US" sz="1600" dirty="0" smtClean="0"/>
              <a:t>MOODLE</a:t>
            </a:r>
            <a:r>
              <a:rPr lang="ru-RU" sz="1600" dirty="0" smtClean="0"/>
              <a:t>», связанная с системой электронного документооборота ТГУ</a:t>
            </a:r>
          </a:p>
          <a:p>
            <a:pPr>
              <a:spcBef>
                <a:spcPct val="20000"/>
              </a:spcBef>
            </a:pPr>
            <a:r>
              <a:rPr lang="ru-RU" sz="1600" dirty="0" smtClean="0"/>
              <a:t> </a:t>
            </a:r>
          </a:p>
          <a:p>
            <a:pPr marL="720000" lvl="0">
              <a:spcBef>
                <a:spcPct val="20000"/>
              </a:spcBef>
            </a:pPr>
            <a:r>
              <a:rPr lang="ru-RU" sz="1600" b="1" i="1" dirty="0" smtClean="0"/>
              <a:t>В связи с неготовностью системы электронного документооборота ТГУ  техническое задание на создание надстройки не может быть реализовано в запланированные сроки. Техническое задание на разработку подсистемы </a:t>
            </a:r>
            <a:r>
              <a:rPr lang="ru-RU" sz="1600" b="1" i="1" dirty="0" smtClean="0"/>
              <a:t>будет разработано до конца 2014 года.</a:t>
            </a:r>
            <a:endParaRPr lang="ru-RU" sz="1600" b="1" i="1" dirty="0" smtClean="0"/>
          </a:p>
          <a:p>
            <a:pPr marL="720000" lvl="0">
              <a:spcBef>
                <a:spcPct val="20000"/>
              </a:spcBef>
            </a:pPr>
            <a:endParaRPr lang="ru-RU" sz="1600" b="1" i="1" dirty="0"/>
          </a:p>
          <a:p>
            <a:pPr>
              <a:spcBef>
                <a:spcPct val="20000"/>
              </a:spcBef>
            </a:pPr>
            <a:r>
              <a:rPr lang="ru-RU" sz="1600" dirty="0" smtClean="0"/>
              <a:t>В мае-июне 2014 г. был проведен </a:t>
            </a:r>
            <a:r>
              <a:rPr lang="ru-RU" sz="1600" dirty="0"/>
              <a:t>внутриуниверситетский конкурс «Лучший электронный учебный курс гуманитарного, естественнонаучного и физико-математического направлений» </a:t>
            </a:r>
            <a:endParaRPr lang="ru-RU" sz="1600" dirty="0" smtClean="0"/>
          </a:p>
          <a:p>
            <a:pPr marL="720000">
              <a:spcBef>
                <a:spcPct val="20000"/>
              </a:spcBef>
            </a:pPr>
            <a:endParaRPr lang="ru-RU" sz="1600" b="1" i="1" dirty="0" smtClean="0"/>
          </a:p>
          <a:p>
            <a:pPr marL="720000">
              <a:spcBef>
                <a:spcPct val="20000"/>
              </a:spcBef>
            </a:pPr>
            <a:r>
              <a:rPr lang="ru-RU" sz="1600" b="1" i="1" dirty="0" smtClean="0"/>
              <a:t>В результате конкурс был трансформирован </a:t>
            </a:r>
            <a:r>
              <a:rPr lang="ru-RU" sz="1600" b="1" i="1" dirty="0"/>
              <a:t>в Конкурс на разработку электронных учебных курсов для гуманитарных, естественнонаучных и физико-математических </a:t>
            </a:r>
            <a:r>
              <a:rPr lang="ru-RU" sz="1600" b="1" i="1" dirty="0" smtClean="0"/>
              <a:t>направлений, что привело к необходимости переделывать каскад документов.</a:t>
            </a:r>
            <a:endParaRPr lang="ru-RU" sz="1600" b="1" i="1" dirty="0" smtClean="0"/>
          </a:p>
          <a:p>
            <a:pPr marL="720000">
              <a:spcBef>
                <a:spcPct val="20000"/>
              </a:spcBef>
            </a:pPr>
            <a:r>
              <a:rPr lang="ru-RU" sz="1600" b="1" i="1" dirty="0" smtClean="0"/>
              <a:t>Запланированные премии победители конкурса смогли получить только в начале октября 2014 г.</a:t>
            </a:r>
            <a:endParaRPr lang="ru-RU" sz="1600" b="1" i="1" dirty="0"/>
          </a:p>
          <a:p>
            <a:pPr lvl="0">
              <a:spcBef>
                <a:spcPct val="20000"/>
              </a:spcBef>
            </a:pPr>
            <a:endParaRPr lang="ru-RU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Проблемы в реализации Проекта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35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1687" y="1438788"/>
            <a:ext cx="8501122" cy="2782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ru-RU" sz="1600" dirty="0" smtClean="0"/>
          </a:p>
          <a:p>
            <a:pPr>
              <a:spcBef>
                <a:spcPct val="20000"/>
              </a:spcBef>
            </a:pPr>
            <a:r>
              <a:rPr lang="ru-RU" sz="1600" dirty="0"/>
              <a:t>Подготовлен к объявлению внутриуниверситетский конкурс на разработку электронных курсов  </a:t>
            </a:r>
            <a:r>
              <a:rPr lang="ru-RU" sz="1600" dirty="0">
                <a:latin typeface="Cambria" panose="02040503050406030204" pitchFamily="18" charset="0"/>
              </a:rPr>
              <a:t>в </a:t>
            </a:r>
            <a:r>
              <a:rPr lang="en-US" sz="1600" dirty="0">
                <a:latin typeface="Cambria" panose="02040503050406030204" pitchFamily="18" charset="0"/>
              </a:rPr>
              <a:t>Moodle </a:t>
            </a:r>
            <a:r>
              <a:rPr lang="ru-RU" sz="1600" dirty="0"/>
              <a:t>для образовательных программ гуманитарного, естественнонаучного и физико-математического </a:t>
            </a:r>
            <a:r>
              <a:rPr lang="ru-RU" sz="1600" dirty="0" smtClean="0"/>
              <a:t>направлений</a:t>
            </a:r>
            <a:endParaRPr lang="ru-RU" sz="1600" dirty="0"/>
          </a:p>
          <a:p>
            <a:pPr marL="720000">
              <a:spcBef>
                <a:spcPct val="20000"/>
              </a:spcBef>
            </a:pPr>
            <a:r>
              <a:rPr lang="ru-RU" sz="1600" b="1" i="1" dirty="0" smtClean="0"/>
              <a:t>Изначально </a:t>
            </a:r>
            <a:r>
              <a:rPr lang="ru-RU" sz="1600" b="1" i="1" dirty="0"/>
              <a:t>планировался как конкурс на разработку электронных образовательных ресурсов гуманитарного, естественнонаучного и физико-математического </a:t>
            </a:r>
            <a:r>
              <a:rPr lang="ru-RU" sz="1600" b="1" i="1" dirty="0" smtClean="0"/>
              <a:t>направлений. </a:t>
            </a:r>
          </a:p>
          <a:p>
            <a:pPr marL="720000">
              <a:spcBef>
                <a:spcPct val="20000"/>
              </a:spcBef>
            </a:pPr>
            <a:r>
              <a:rPr lang="ru-RU" sz="1600" b="1" i="1" dirty="0"/>
              <a:t>Положение о </a:t>
            </a:r>
            <a:r>
              <a:rPr lang="ru-RU" sz="1600" b="1" i="1" dirty="0" smtClean="0"/>
              <a:t>конкурсе  изначально </a:t>
            </a:r>
            <a:r>
              <a:rPr lang="ru-RU" sz="1600" b="1" i="1" dirty="0"/>
              <a:t>было запущено на согласование 23.06.2014 г. и возвращено в ИДО в связи с отсутствием финансирования.</a:t>
            </a:r>
          </a:p>
          <a:p>
            <a:pPr marL="720000">
              <a:spcBef>
                <a:spcPct val="20000"/>
              </a:spcBef>
            </a:pPr>
            <a:r>
              <a:rPr lang="ru-RU" sz="1600" b="1" i="1" dirty="0"/>
              <a:t>Повторно Положение о конкурсе было запущено на согласование в августе 2014 г. и вновь было возвращено в связи с отсутствием финансирования. </a:t>
            </a:r>
            <a:endParaRPr lang="ru-RU" sz="1600" b="1" i="1" dirty="0" smtClean="0"/>
          </a:p>
          <a:p>
            <a:pPr marL="720000">
              <a:spcBef>
                <a:spcPct val="20000"/>
              </a:spcBef>
            </a:pPr>
            <a:r>
              <a:rPr lang="ru-RU" sz="1600" b="1" i="1" dirty="0" smtClean="0"/>
              <a:t>В </a:t>
            </a:r>
            <a:r>
              <a:rPr lang="ru-RU" sz="1600" b="1" i="1" dirty="0"/>
              <a:t>конце сентября </a:t>
            </a:r>
            <a:r>
              <a:rPr lang="ru-RU" sz="1600" b="1" i="1" dirty="0" smtClean="0"/>
              <a:t>было </a:t>
            </a:r>
            <a:r>
              <a:rPr lang="ru-RU" sz="1600" b="1" i="1" dirty="0"/>
              <a:t>принято решение об изменении наименования и предмета конкурса. </a:t>
            </a:r>
          </a:p>
          <a:p>
            <a:pPr marL="720000">
              <a:spcBef>
                <a:spcPct val="20000"/>
              </a:spcBef>
            </a:pPr>
            <a:r>
              <a:rPr lang="ru-RU" sz="1600" b="1" i="1" dirty="0"/>
              <a:t>03.10.2014 г. было запущено на согласование измененное Положение. Документ </a:t>
            </a:r>
            <a:r>
              <a:rPr lang="ru-RU" sz="1600" b="1" i="1" dirty="0" smtClean="0"/>
              <a:t> утвержден </a:t>
            </a:r>
            <a:r>
              <a:rPr lang="ru-RU" b="1" i="1" dirty="0" smtClean="0">
                <a:solidFill>
                  <a:srgbClr val="FF0000"/>
                </a:solidFill>
              </a:rPr>
              <a:t>20.10.2014 г</a:t>
            </a:r>
            <a:r>
              <a:rPr lang="ru-RU" sz="1600" b="1" i="1" dirty="0" smtClean="0">
                <a:solidFill>
                  <a:srgbClr val="FF0000"/>
                </a:solidFill>
              </a:rPr>
              <a:t>..</a:t>
            </a:r>
            <a:endParaRPr lang="ru-RU" sz="1600" b="1" i="1" dirty="0">
              <a:solidFill>
                <a:srgbClr val="FF0000"/>
              </a:solidFill>
            </a:endParaRPr>
          </a:p>
          <a:p>
            <a:pPr marL="720000">
              <a:spcBef>
                <a:spcPct val="20000"/>
              </a:spcBef>
            </a:pPr>
            <a:r>
              <a:rPr lang="ru-RU" b="1" i="1" dirty="0"/>
              <a:t>Работы находятся под реальной угрозой </a:t>
            </a:r>
            <a:r>
              <a:rPr lang="ru-RU" b="1" i="1" dirty="0" smtClean="0"/>
              <a:t>невыполнения до конца 2014 года</a:t>
            </a:r>
            <a:r>
              <a:rPr lang="ru-RU" sz="1600" b="1" i="1" dirty="0" smtClean="0"/>
              <a:t>.</a:t>
            </a:r>
            <a:endParaRPr lang="ru-RU" sz="1600" b="1" i="1" dirty="0"/>
          </a:p>
          <a:p>
            <a:pPr marL="720000">
              <a:spcBef>
                <a:spcPct val="20000"/>
              </a:spcBef>
            </a:pPr>
            <a:endParaRPr lang="ru-RU" sz="1600" b="1" i="1" dirty="0" smtClean="0"/>
          </a:p>
          <a:p>
            <a:pPr marL="720000" lvl="0">
              <a:spcBef>
                <a:spcPct val="20000"/>
              </a:spcBef>
            </a:pPr>
            <a:endParaRPr lang="ru-RU" sz="1600" b="1" i="1" dirty="0"/>
          </a:p>
          <a:p>
            <a:pPr lvl="0">
              <a:spcBef>
                <a:spcPct val="20000"/>
              </a:spcBef>
            </a:pPr>
            <a:endParaRPr lang="ru-RU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Проблемы в реализации Проекта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350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1687" y="1495441"/>
            <a:ext cx="8501122" cy="2782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ru-RU" sz="1600" dirty="0" smtClean="0"/>
          </a:p>
          <a:p>
            <a:pPr marL="720000">
              <a:spcBef>
                <a:spcPct val="20000"/>
              </a:spcBef>
            </a:pPr>
            <a:endParaRPr lang="ru-RU" sz="1600" b="1" i="1" dirty="0" smtClean="0"/>
          </a:p>
          <a:p>
            <a:pPr marL="720000" lvl="0">
              <a:spcBef>
                <a:spcPct val="20000"/>
              </a:spcBef>
            </a:pPr>
            <a:endParaRPr lang="ru-RU" sz="1600" b="1" i="1" dirty="0"/>
          </a:p>
          <a:p>
            <a:pPr lvl="0">
              <a:spcBef>
                <a:spcPct val="20000"/>
              </a:spcBef>
            </a:pPr>
            <a:endParaRPr lang="ru-RU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Проблемы в реализации Проекта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2068393"/>
            <a:ext cx="83534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b="1" i="1" dirty="0" smtClean="0"/>
              <a:t>Существенно затрудняет работу Интернет-лицея отсутствие отдельного помещения (в паспорте Проекта заявлена потребность в </a:t>
            </a:r>
            <a:r>
              <a:rPr lang="ru-RU" b="1" i="1" dirty="0"/>
              <a:t>2 </a:t>
            </a:r>
            <a:r>
              <a:rPr lang="ru-RU" b="1" i="1" dirty="0" smtClean="0"/>
              <a:t>помещениях </a:t>
            </a:r>
            <a:r>
              <a:rPr lang="ru-RU" b="1" i="1" dirty="0"/>
              <a:t>для Интернет-лицея, </a:t>
            </a:r>
            <a:r>
              <a:rPr lang="ru-RU" b="1" i="1" dirty="0" smtClean="0"/>
              <a:t>каждое площадью </a:t>
            </a:r>
            <a:r>
              <a:rPr lang="ru-RU" b="1" i="1" dirty="0"/>
              <a:t>36 </a:t>
            </a:r>
            <a:r>
              <a:rPr lang="ru-RU" b="1" i="1" dirty="0" err="1"/>
              <a:t>кв.м</a:t>
            </a:r>
            <a:r>
              <a:rPr lang="ru-RU" b="1" i="1" dirty="0"/>
              <a:t>., 6 рабочих мест, оборудованных </a:t>
            </a:r>
            <a:r>
              <a:rPr lang="ru-RU" b="1" i="1" dirty="0" smtClean="0"/>
              <a:t>компьютерами и отдельной телефонной линией)</a:t>
            </a:r>
          </a:p>
          <a:p>
            <a:endParaRPr lang="ru-RU" dirty="0" smtClean="0"/>
          </a:p>
          <a:p>
            <a:r>
              <a:rPr lang="ru-RU" b="1" i="1" dirty="0" smtClean="0"/>
              <a:t>Возникли трудности с выделением ставок для приема новых сотрудников, необходимых для успешного выполнения Проекта – получить новую ставку под проект не представляется </a:t>
            </a:r>
            <a:r>
              <a:rPr lang="ru-RU" b="1" i="1" dirty="0" smtClean="0"/>
              <a:t>возможным. </a:t>
            </a:r>
            <a:r>
              <a:rPr lang="ru-RU" b="1" i="1" dirty="0" smtClean="0"/>
              <a:t>Объем запланированных работ изначально предполагал введение новых ставок, описанных в проекте.</a:t>
            </a:r>
            <a:endParaRPr lang="ru-RU" b="1" i="1" dirty="0" smtClean="0"/>
          </a:p>
          <a:p>
            <a:endParaRPr lang="ru-RU" b="1" i="1" dirty="0"/>
          </a:p>
          <a:p>
            <a:pPr lvl="1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054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1687" y="1495441"/>
            <a:ext cx="8501122" cy="2782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ru-RU" dirty="0" smtClean="0"/>
          </a:p>
          <a:p>
            <a:pPr>
              <a:spcBef>
                <a:spcPct val="20000"/>
              </a:spcBef>
            </a:pPr>
            <a:r>
              <a:rPr lang="ru-RU" dirty="0" smtClean="0"/>
              <a:t>Запланирована разработка 20 мультимедийных электронных образовательных ресурсов </a:t>
            </a:r>
            <a:endParaRPr lang="ru-RU" dirty="0"/>
          </a:p>
          <a:p>
            <a:pPr marL="720000">
              <a:spcBef>
                <a:spcPct val="20000"/>
              </a:spcBef>
            </a:pPr>
            <a:r>
              <a:rPr lang="ru-RU" b="1" i="1" dirty="0" smtClean="0"/>
              <a:t>В </a:t>
            </a:r>
            <a:r>
              <a:rPr lang="ru-RU" b="1" i="1" dirty="0"/>
              <a:t>связи с быстрыми темпами развития технологий разработки электронного образовательного контента данная задача проекта скорректирована </a:t>
            </a:r>
            <a:r>
              <a:rPr lang="ru-RU" b="1" i="1" dirty="0" smtClean="0"/>
              <a:t> - заменена на «Разработка </a:t>
            </a:r>
            <a:r>
              <a:rPr lang="ru-RU" b="1" i="1" dirty="0"/>
              <a:t>электронных учебных </a:t>
            </a:r>
            <a:r>
              <a:rPr lang="ru-RU" b="1" i="1" dirty="0" smtClean="0"/>
              <a:t>курсов». Разработаны </a:t>
            </a:r>
            <a:r>
              <a:rPr lang="ru-RU" b="1" i="1" dirty="0"/>
              <a:t>21 ЭУК, прошедшие экспертизу и записанные на диск.</a:t>
            </a:r>
            <a:endParaRPr lang="ru-RU" b="1" i="1" dirty="0" smtClean="0"/>
          </a:p>
          <a:p>
            <a:pPr marL="720000" lvl="0">
              <a:spcBef>
                <a:spcPct val="20000"/>
              </a:spcBef>
            </a:pPr>
            <a:endParaRPr lang="ru-RU" b="1" i="1" dirty="0"/>
          </a:p>
          <a:p>
            <a:pPr lvl="0">
              <a:spcBef>
                <a:spcPct val="20000"/>
              </a:spcBef>
            </a:pPr>
            <a:r>
              <a:rPr lang="ru-RU" dirty="0" smtClean="0"/>
              <a:t>Запланирована разработка 50 сетевых электронных образовательных ресурсов</a:t>
            </a:r>
          </a:p>
          <a:p>
            <a:pPr marL="720000" lvl="0">
              <a:spcBef>
                <a:spcPct val="20000"/>
              </a:spcBef>
            </a:pPr>
            <a:r>
              <a:rPr lang="ru-RU" b="1" i="1" dirty="0"/>
              <a:t>П</a:t>
            </a:r>
            <a:r>
              <a:rPr lang="ru-RU" b="1" i="1" dirty="0" smtClean="0"/>
              <a:t>ланируется </a:t>
            </a:r>
            <a:r>
              <a:rPr lang="ru-RU" b="1" i="1" dirty="0"/>
              <a:t>разработка 50 сетевых электронных образовательных ресурсов в формате электронных учебных курсов в рамках </a:t>
            </a:r>
            <a:r>
              <a:rPr lang="ru-RU" b="1" i="1" dirty="0" smtClean="0"/>
              <a:t>внутриуниверситетского конкурса</a:t>
            </a:r>
            <a:r>
              <a:rPr lang="ru-RU" b="1" i="1" dirty="0" smtClean="0"/>
              <a:t>. Но конкурс вместо июня объявлен 20 октября 2014 года. </a:t>
            </a:r>
          </a:p>
          <a:p>
            <a:pPr marL="720000" lvl="0">
              <a:spcBef>
                <a:spcPct val="20000"/>
              </a:spcBef>
            </a:pPr>
            <a:r>
              <a:rPr lang="ru-RU" b="1" i="1" dirty="0" smtClean="0"/>
              <a:t>Оставшееся время недостаточно для выполнения работ.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395536" y="980728"/>
            <a:ext cx="8353425" cy="5048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Корректирующие мероприятия</a:t>
            </a:r>
            <a:endParaRPr lang="ru-RU" sz="19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426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004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1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Риски Проекта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20" y="6572272"/>
            <a:ext cx="871296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504" y="1640408"/>
            <a:ext cx="859497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Изменение основных задач и направлений развития электронного обучения в России – происходит постоянно, требует корректировки проекта</a:t>
            </a:r>
            <a:r>
              <a:rPr lang="ru-RU" sz="2400" dirty="0" smtClean="0">
                <a:solidFill>
                  <a:schemeClr val="tx2"/>
                </a:solidFill>
              </a:rPr>
              <a:t>. Наличие </a:t>
            </a:r>
            <a:r>
              <a:rPr lang="ru-RU" sz="2400" dirty="0">
                <a:solidFill>
                  <a:schemeClr val="tx2"/>
                </a:solidFill>
              </a:rPr>
              <a:t>конкуренции со стороны других </a:t>
            </a:r>
            <a:r>
              <a:rPr lang="ru-RU" sz="2400" dirty="0" smtClean="0">
                <a:solidFill>
                  <a:schemeClr val="tx2"/>
                </a:solidFill>
              </a:rPr>
              <a:t>ведущих </a:t>
            </a:r>
            <a:r>
              <a:rPr lang="ru-RU" sz="2400" dirty="0">
                <a:solidFill>
                  <a:schemeClr val="tx2"/>
                </a:solidFill>
              </a:rPr>
              <a:t>российских </a:t>
            </a:r>
            <a:r>
              <a:rPr lang="ru-RU" sz="2400" dirty="0" smtClean="0">
                <a:solidFill>
                  <a:schemeClr val="tx2"/>
                </a:solidFill>
              </a:rPr>
              <a:t>вузов – необходимо сотрудничество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Низкий уровень Интернет-коммуникаций во многих регионах России – невозможность применять современные ДОТ – трудно обеспечивать качество обучения.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</a:rPr>
              <a:t>Невысокая известность бренда ТГУ за </a:t>
            </a:r>
            <a:r>
              <a:rPr lang="ru-RU" sz="2400" dirty="0" smtClean="0">
                <a:solidFill>
                  <a:schemeClr val="tx2"/>
                </a:solidFill>
              </a:rPr>
              <a:t>рубежом – продвижение программ ЭО ТГУ.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ln w="12700">
            <a:noFill/>
            <a:prstDash val="sysDash"/>
          </a:ln>
        </p:spPr>
        <p:txBody>
          <a:bodyPr>
            <a:normAutofit/>
          </a:bodyPr>
          <a:lstStyle>
            <a:lvl1pPr>
              <a:defRPr sz="5700" b="1" i="0" baseline="0"/>
            </a:lvl1pPr>
          </a:lstStyle>
          <a:p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5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" name="Picture 14" descr="IMG_802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4484"/>
            <a:ext cx="46463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7544" y="4797152"/>
            <a:ext cx="6176158" cy="1728192"/>
          </a:xfrm>
          <a:prstGeom prst="rect">
            <a:avLst/>
          </a:prstGeom>
          <a:ln w="6350"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1" baseline="0">
                <a:solidFill>
                  <a:schemeClr val="tx1">
                    <a:lumMod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Можаева Галина Васильевна,</a:t>
            </a:r>
          </a:p>
          <a:p>
            <a:pPr lvl="0">
              <a:defRPr/>
            </a:pPr>
            <a:r>
              <a:rPr lang="ru-RU" sz="1700" b="0" dirty="0" smtClean="0">
                <a:solidFill>
                  <a:schemeClr val="tx2">
                    <a:lumMod val="75000"/>
                  </a:schemeClr>
                </a:solidFill>
              </a:rPr>
              <a:t>Институт дистанционного образования ТГУ</a:t>
            </a:r>
          </a:p>
          <a:p>
            <a:pPr lvl="0">
              <a:defRPr/>
            </a:pPr>
            <a:r>
              <a:rPr lang="en-US" sz="1500" b="0" dirty="0" err="1" smtClean="0">
                <a:solidFill>
                  <a:schemeClr val="tx2">
                    <a:lumMod val="75000"/>
                  </a:schemeClr>
                </a:solidFill>
              </a:rPr>
              <a:t>mozhaeva</a:t>
            </a:r>
            <a:r>
              <a:rPr lang="ru-RU" sz="1500" b="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ru-RU" sz="1500" b="0" dirty="0" err="1" smtClean="0">
                <a:solidFill>
                  <a:schemeClr val="tx2">
                    <a:lumMod val="75000"/>
                  </a:schemeClr>
                </a:solidFill>
              </a:rPr>
              <a:t>ido.tsu.ru</a:t>
            </a:r>
            <a:endParaRPr lang="ru-RU" sz="15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http://ido.tsu.ru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(3822) 52-94-94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1764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Задачи проекта: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Введение </a:t>
            </a:r>
            <a:r>
              <a:rPr lang="ru-RU" sz="1800" dirty="0"/>
              <a:t>электронного обучения и дистанционных образовательных технологий во все формы обучения по основным образовательным и дополнительным профессиональным </a:t>
            </a:r>
            <a:r>
              <a:rPr lang="ru-RU" sz="1800" dirty="0" smtClean="0"/>
              <a:t>программам</a:t>
            </a:r>
            <a:endParaRPr lang="ru-RU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Совершенствование </a:t>
            </a:r>
            <a:r>
              <a:rPr lang="ru-RU" sz="1800" dirty="0"/>
              <a:t>методов и технологий разработки электронного образовательного контента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Расширение </a:t>
            </a:r>
            <a:r>
              <a:rPr lang="ru-RU" sz="1800" dirty="0"/>
              <a:t>спектра дистанционных дополнительных профессиональных программ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Вхождение </a:t>
            </a:r>
            <a:r>
              <a:rPr lang="ru-RU" sz="1800" dirty="0"/>
              <a:t>в проекты </a:t>
            </a:r>
            <a:r>
              <a:rPr lang="en-US" sz="1800" dirty="0" smtClean="0"/>
              <a:t>MOOCs</a:t>
            </a:r>
            <a:endParaRPr lang="ru-RU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Продвижение </a:t>
            </a:r>
            <a:r>
              <a:rPr lang="ru-RU" sz="1800" dirty="0"/>
              <a:t>дистанционных программ дополнительного образования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19883"/>
          </a:xfrm>
        </p:spPr>
        <p:txBody>
          <a:bodyPr>
            <a:noAutofit/>
          </a:bodyPr>
          <a:lstStyle/>
          <a:p>
            <a:r>
              <a:rPr lang="ru-RU" sz="2000" dirty="0"/>
              <a:t>Развитие электронного обучения и дистанционных </a:t>
            </a:r>
            <a:r>
              <a:rPr lang="ru-RU" sz="2000" dirty="0" smtClean="0"/>
              <a:t>технологий, в том числе создание Интернет-лицея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6920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1764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Создание </a:t>
            </a:r>
            <a:r>
              <a:rPr lang="ru-RU" sz="1800" dirty="0"/>
              <a:t>Интернет-лицея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Создание виртуальной площадки, обеспечивающей расширение работы со школьниками (абитуриентами) на основе дистанционных технологий</a:t>
            </a:r>
          </a:p>
          <a:p>
            <a:pPr lvl="0">
              <a:lnSpc>
                <a:spcPct val="150000"/>
              </a:lnSpc>
            </a:pPr>
            <a:r>
              <a:rPr lang="ru-RU" sz="1800" dirty="0"/>
              <a:t>Обеспечение Интернет-лицея новейшими методами обучения и взаимодействия между вузом и школьниками / абитуриентами;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Разработка </a:t>
            </a:r>
            <a:r>
              <a:rPr lang="ru-RU" sz="1800" dirty="0" smtClean="0"/>
              <a:t>программ </a:t>
            </a:r>
            <a:r>
              <a:rPr lang="ru-RU" sz="1800" dirty="0"/>
              <a:t>и </a:t>
            </a:r>
            <a:r>
              <a:rPr lang="ru-RU" sz="1800" dirty="0" smtClean="0"/>
              <a:t>прочих видов </a:t>
            </a:r>
            <a:r>
              <a:rPr lang="ru-RU" sz="1800" dirty="0"/>
              <a:t>активностей, вызывающих интерес к ТГУ у школьников и потенциальных абитуриентов;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Организация информационного сопровождения </a:t>
            </a:r>
            <a:r>
              <a:rPr lang="ru-RU" sz="1800" dirty="0"/>
              <a:t>и продвижение услуг интернет-лицея среди целевой аудитории.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Научно-исследовательская деятельность команды проекта по направлениям: </a:t>
            </a:r>
            <a:r>
              <a:rPr lang="en-US" sz="1800" dirty="0">
                <a:latin typeface="Cambria" panose="02040503050406030204" pitchFamily="18" charset="0"/>
              </a:rPr>
              <a:t>E</a:t>
            </a:r>
            <a:r>
              <a:rPr lang="ru-RU" sz="1800" dirty="0">
                <a:latin typeface="Cambria" panose="02040503050406030204" pitchFamily="18" charset="0"/>
              </a:rPr>
              <a:t>-</a:t>
            </a:r>
            <a:r>
              <a:rPr lang="en-US" sz="1800" dirty="0">
                <a:latin typeface="Cambria" panose="02040503050406030204" pitchFamily="18" charset="0"/>
              </a:rPr>
              <a:t>learning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en-US" sz="1800" dirty="0">
                <a:latin typeface="Cambria" panose="02040503050406030204" pitchFamily="18" charset="0"/>
              </a:rPr>
              <a:t>M</a:t>
            </a:r>
            <a:r>
              <a:rPr lang="ru-RU" sz="1800" dirty="0">
                <a:latin typeface="Cambria" panose="02040503050406030204" pitchFamily="18" charset="0"/>
              </a:rPr>
              <a:t>-</a:t>
            </a:r>
            <a:r>
              <a:rPr lang="en-US" sz="1800" dirty="0">
                <a:latin typeface="Cambria" panose="02040503050406030204" pitchFamily="18" charset="0"/>
              </a:rPr>
              <a:t>learning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19883"/>
          </a:xfrm>
        </p:spPr>
        <p:txBody>
          <a:bodyPr>
            <a:noAutofit/>
          </a:bodyPr>
          <a:lstStyle/>
          <a:p>
            <a:r>
              <a:rPr lang="ru-RU" sz="2000" dirty="0"/>
              <a:t>Развитие электронного обучения и дистанционных </a:t>
            </a:r>
            <a:r>
              <a:rPr lang="ru-RU" sz="2000" dirty="0" smtClean="0"/>
              <a:t>технологий, в том числе создание Интернет-лицея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6725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69371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Функциональные рамки проекта</a:t>
            </a:r>
            <a:endParaRPr lang="ru-RU" sz="1600" dirty="0"/>
          </a:p>
          <a:p>
            <a:r>
              <a:rPr lang="ru-RU" sz="1600" dirty="0"/>
              <a:t>Проект реализуется в рамках М 1.1.2 «Развитие электронного обучения и дистанционных технологий, в том числе создание Интернет-лицея и развитие дистанционных школ». </a:t>
            </a:r>
          </a:p>
          <a:p>
            <a:pPr marL="0" indent="0">
              <a:buNone/>
            </a:pPr>
            <a:r>
              <a:rPr lang="ru-RU" sz="1600" b="1" dirty="0"/>
              <a:t>Организационные рамки проекта</a:t>
            </a:r>
            <a:endParaRPr lang="ru-RU" sz="1600" dirty="0"/>
          </a:p>
          <a:p>
            <a:r>
              <a:rPr lang="ru-RU" sz="1600" dirty="0"/>
              <a:t>Проект реализуется Институтом дистанционного </a:t>
            </a:r>
            <a:r>
              <a:rPr lang="ru-RU" sz="1600" dirty="0" smtClean="0"/>
              <a:t>образования совместно с учебными подразделениями ТГУ. </a:t>
            </a:r>
          </a:p>
          <a:p>
            <a:r>
              <a:rPr lang="ru-RU" sz="1600" dirty="0" smtClean="0"/>
              <a:t>Для концентрации усилий по ДО школьников создано структурное подразделение </a:t>
            </a:r>
            <a:r>
              <a:rPr lang="ru-RU" sz="1600" dirty="0"/>
              <a:t>«Интернет-лицей ТГУ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/>
              <a:t>В проект </a:t>
            </a:r>
            <a:r>
              <a:rPr lang="ru-RU" sz="1600" dirty="0" smtClean="0"/>
              <a:t>вовлечено </a:t>
            </a:r>
            <a:r>
              <a:rPr lang="ru-RU" sz="1600" dirty="0"/>
              <a:t>около </a:t>
            </a:r>
            <a:r>
              <a:rPr lang="ru-RU" sz="1600" dirty="0" smtClean="0"/>
              <a:t>500 </a:t>
            </a:r>
            <a:r>
              <a:rPr lang="ru-RU" sz="1600" dirty="0"/>
              <a:t>преподавателей факультетов и учебных институтов </a:t>
            </a:r>
            <a:r>
              <a:rPr lang="ru-RU" sz="1600" dirty="0" smtClean="0"/>
              <a:t>ТГУ.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Пересечения с другими проектами</a:t>
            </a:r>
            <a:endParaRPr lang="ru-RU" sz="1600" dirty="0"/>
          </a:p>
          <a:p>
            <a:r>
              <a:rPr lang="ru-RU" sz="1600" dirty="0" smtClean="0"/>
              <a:t>М </a:t>
            </a:r>
            <a:r>
              <a:rPr lang="ru-RU" sz="1600" dirty="0"/>
              <a:t>1.1.3. Развитие системы непрерывного </a:t>
            </a:r>
            <a:r>
              <a:rPr lang="ru-RU" sz="1600" dirty="0" smtClean="0"/>
              <a:t>образования</a:t>
            </a:r>
            <a:endParaRPr lang="ru-RU" sz="1600" dirty="0"/>
          </a:p>
          <a:p>
            <a:r>
              <a:rPr lang="ru-RU" sz="1600" dirty="0"/>
              <a:t>М 2.4.3. Организация мероприятий по повышению квалификации и развитию уровня профессиональных компетенций НПР </a:t>
            </a:r>
            <a:r>
              <a:rPr lang="ru-RU" sz="1600" dirty="0" smtClean="0"/>
              <a:t>ТГУ</a:t>
            </a:r>
          </a:p>
          <a:p>
            <a:r>
              <a:rPr lang="ru-RU" sz="1600" dirty="0" smtClean="0"/>
              <a:t>Проект </a:t>
            </a:r>
            <a:r>
              <a:rPr lang="ru-RU" sz="1600" dirty="0" smtClean="0"/>
              <a:t>«Совершенствование системы нового набора ТГУ» (Проектный менеджер - Павлов Е.В.)</a:t>
            </a:r>
            <a:endParaRPr lang="ru-RU" sz="1600" dirty="0"/>
          </a:p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2C67B1"/>
                </a:solidFill>
              </a:rPr>
              <a:t>© ИДО ТГУ 2014</a:t>
            </a:r>
          </a:p>
          <a:p>
            <a:pPr algn="r"/>
            <a:endParaRPr lang="ru-RU" dirty="0">
              <a:solidFill>
                <a:srgbClr val="2C67B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Рамки проекта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19883"/>
          </a:xfrm>
        </p:spPr>
        <p:txBody>
          <a:bodyPr>
            <a:noAutofit/>
          </a:bodyPr>
          <a:lstStyle/>
          <a:p>
            <a:r>
              <a:rPr lang="ru-RU" sz="2000" dirty="0"/>
              <a:t>Развитие электронного обучения и дистанционных </a:t>
            </a:r>
            <a:r>
              <a:rPr lang="ru-RU" sz="2000" dirty="0" smtClean="0"/>
              <a:t>технологий, в том числе создание Интернет-лицея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80940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319900" cy="504056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1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Команда Проекта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4282" y="1349953"/>
            <a:ext cx="8501154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361950" algn="just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Институт дистанционного образования 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Координация работ по развитию электронного обучения в ТГУ 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Обучение, консультирование и методическая поддержка сотрудников ТГУ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Развитие автоматизированной системы управления электронным обучением «Электронный  университет – MOODLE»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Разработка электронных образовательных ресурсов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Разработка дистанционных дополнительных программ 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Набор слушателей и продвижение дистанционных образовательных программ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Разработка дистанционных курсов для проектов </a:t>
            </a:r>
            <a:r>
              <a:rPr lang="ru-RU" sz="1600" dirty="0" err="1" smtClean="0">
                <a:latin typeface="Cambria" pitchFamily="18" charset="0"/>
              </a:rPr>
              <a:t>MOOCs</a:t>
            </a:r>
            <a:endParaRPr lang="ru-RU" sz="1600" dirty="0" smtClean="0">
              <a:latin typeface="Cambria" pitchFamily="18" charset="0"/>
            </a:endParaRP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Мониторинг электронного обучения в ТГУ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Создание и развитие Интернет-лицея 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Организация взаимодействия Интернет-лицея со школами, региональными органами управления образованием, центрами </a:t>
            </a:r>
            <a:r>
              <a:rPr lang="ru-RU" sz="1600" dirty="0" err="1" smtClean="0">
                <a:latin typeface="Cambria" pitchFamily="18" charset="0"/>
              </a:rPr>
              <a:t>Росссотрудничества</a:t>
            </a:r>
            <a:r>
              <a:rPr lang="ru-RU" sz="1600" dirty="0" smtClean="0">
                <a:latin typeface="Cambria" pitchFamily="18" charset="0"/>
              </a:rPr>
              <a:t> и т.д.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Выставочная и презентационная деятельность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Научные исследования по  направлениям E-</a:t>
            </a:r>
            <a:r>
              <a:rPr lang="ru-RU" sz="1600" dirty="0" err="1" smtClean="0">
                <a:latin typeface="Cambria" pitchFamily="18" charset="0"/>
              </a:rPr>
              <a:t>learning</a:t>
            </a:r>
            <a:r>
              <a:rPr lang="ru-RU" sz="1600" dirty="0" smtClean="0">
                <a:latin typeface="Cambria" pitchFamily="18" charset="0"/>
              </a:rPr>
              <a:t>, </a:t>
            </a:r>
            <a:r>
              <a:rPr lang="ru-RU" sz="1600" dirty="0" smtClean="0">
                <a:latin typeface="Cambria" pitchFamily="18" charset="0"/>
              </a:rPr>
              <a:t>M-</a:t>
            </a:r>
            <a:r>
              <a:rPr lang="ru-RU" sz="1600" dirty="0" err="1" smtClean="0">
                <a:latin typeface="Cambria" pitchFamily="18" charset="0"/>
              </a:rPr>
              <a:t>learning</a:t>
            </a:r>
            <a:endParaRPr lang="ru-RU" sz="1600" dirty="0" smtClean="0">
              <a:latin typeface="Cambria" pitchFamily="18" charset="0"/>
            </a:endParaRP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Публикация статей в рецензируемых изданиях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Презентация результатов проекта на международных конференциях</a:t>
            </a:r>
            <a:endParaRPr lang="ru-RU" sz="1600" dirty="0" smtClean="0">
              <a:latin typeface="Cambria" pitchFamily="18" charset="0"/>
            </a:endParaRPr>
          </a:p>
          <a:p>
            <a:pPr indent="361950" algn="just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Факультеты и институты ТГУ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Разработка электронных учебных курсов, преподавание и консультирование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>
                <a:latin typeface="Cambria" pitchFamily="18" charset="0"/>
              </a:rPr>
              <a:t>Разработка дистанционных дополнительных программ </a:t>
            </a:r>
          </a:p>
          <a:p>
            <a:pPr marL="468000" indent="252000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Мониторинг </a:t>
            </a:r>
            <a:r>
              <a:rPr lang="ru-RU" sz="1600" dirty="0">
                <a:latin typeface="Cambria" pitchFamily="18" charset="0"/>
              </a:rPr>
              <a:t>электронного обучения в </a:t>
            </a:r>
            <a:r>
              <a:rPr lang="ru-RU" sz="1600" dirty="0" smtClean="0">
                <a:latin typeface="Cambria" pitchFamily="18" charset="0"/>
              </a:rPr>
              <a:t>ТГУ</a:t>
            </a:r>
          </a:p>
          <a:p>
            <a:pPr indent="361950" algn="just"/>
            <a:endParaRPr lang="ru-RU" sz="1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6453336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sp>
        <p:nvSpPr>
          <p:cNvPr id="15" name="Заголовок 2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19883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Развитие электронного обучения и дистанционных </a:t>
            </a:r>
            <a:r>
              <a:rPr lang="ru-RU" sz="2000" dirty="0" smtClean="0"/>
              <a:t>технологий, в том числе создание Интернет-лицея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395536" y="963067"/>
            <a:ext cx="8496944" cy="5937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1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Основные этапы и результаты Проекта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58435"/>
              </p:ext>
            </p:extLst>
          </p:nvPr>
        </p:nvGraphicFramePr>
        <p:xfrm>
          <a:off x="500034" y="1571610"/>
          <a:ext cx="8143932" cy="43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Проекта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результаты</a:t>
                      </a:r>
                    </a:p>
                  </a:txBody>
                  <a:tcPr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1.Организационный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Паспорт проекта, персонифицированная команда проекта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2. Реализация проекта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Организованный учебный, научный, творческий процесс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3.Аналитический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Анализ устойчивости функционирования проекта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4. Завершающий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Итоговый отчет по Проекту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98375"/>
              </p:ext>
            </p:extLst>
          </p:nvPr>
        </p:nvGraphicFramePr>
        <p:xfrm>
          <a:off x="500034" y="1556792"/>
          <a:ext cx="8320438" cy="4357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60219"/>
                <a:gridCol w="4160219"/>
              </a:tblGrid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 Проекта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Основные результаты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Этап 1</a:t>
                      </a:r>
                      <a:r>
                        <a:rPr lang="ru-RU" sz="1800" dirty="0" smtClean="0"/>
                        <a:t>. Организационный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Паспорт проекта, персонифицированная команда проекта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Этап 2. Реализация проекта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Организованный учебный, научный, творческий процесс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Этап 3</a:t>
                      </a:r>
                      <a:r>
                        <a:rPr lang="ru-RU" sz="1800" dirty="0" smtClean="0"/>
                        <a:t>. Аналитический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Анализ устойчивости функционирования проекта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Этап 4. Завершающий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Итоговый отчет по Проекту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-993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2C67B1">
                    <a:lumMod val="75000"/>
                  </a:srgbClr>
                </a:solidFill>
                <a:ea typeface="+mj-ea"/>
                <a:cs typeface="+mj-cs"/>
              </a:rPr>
              <a:t>Развитие электронного обучения и дистанционных технологий, в том числе создание Интернет-лицея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95039" y="980728"/>
            <a:ext cx="8353425" cy="360039"/>
          </a:xfrm>
        </p:spPr>
        <p:txBody>
          <a:bodyPr/>
          <a:lstStyle/>
          <a:p>
            <a:r>
              <a:rPr lang="ru-RU" sz="1900" b="1" dirty="0" smtClean="0"/>
              <a:t>Оценка эффективности реализации проекта</a:t>
            </a:r>
            <a:endParaRPr lang="ru-RU" sz="1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85968"/>
              </p:ext>
            </p:extLst>
          </p:nvPr>
        </p:nvGraphicFramePr>
        <p:xfrm>
          <a:off x="357158" y="1340769"/>
          <a:ext cx="8607330" cy="52640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3348"/>
                <a:gridCol w="1329512"/>
                <a:gridCol w="1403373"/>
                <a:gridCol w="1551097"/>
              </a:tblGrid>
              <a:tr h="3375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Ключевые</a:t>
                      </a:r>
                      <a:r>
                        <a:rPr lang="ru-RU" sz="1600" baseline="0" dirty="0" smtClean="0"/>
                        <a:t> показатели эффективности</a:t>
                      </a:r>
                      <a:r>
                        <a:rPr lang="ru-RU" sz="1600" dirty="0" smtClean="0"/>
                        <a:t> (КПЭ)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Целевое значение КПЭ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</a:tr>
              <a:tr h="82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2014,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I</a:t>
                      </a:r>
                      <a:r>
                        <a:rPr lang="ru-RU" sz="1600" kern="1200" dirty="0" smtClean="0"/>
                        <a:t> полугодие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2014,</a:t>
                      </a:r>
                      <a:r>
                        <a:rPr lang="ru-RU" sz="1600" kern="1200" baseline="0" dirty="0" smtClean="0"/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baseline="0" dirty="0" smtClean="0"/>
                        <a:t>II </a:t>
                      </a:r>
                      <a:r>
                        <a:rPr lang="ru-RU" sz="1600" kern="1200" baseline="0" dirty="0" smtClean="0"/>
                        <a:t>полугодие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Достигнутый результат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1. Количество </a:t>
                      </a:r>
                      <a:r>
                        <a:rPr lang="ru-RU" sz="1400" dirty="0"/>
                        <a:t>разработанных и запущенных курсов электронного и дистанционного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200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300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375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2. Количество </a:t>
                      </a:r>
                      <a:r>
                        <a:rPr lang="ru-RU" sz="1400" dirty="0"/>
                        <a:t>разработанных онлайн курсов для проектов </a:t>
                      </a:r>
                      <a:r>
                        <a:rPr lang="ru-RU" sz="1400" dirty="0" err="1"/>
                        <a:t>MOOCs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2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 + 2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– в разработке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3. Количество </a:t>
                      </a:r>
                      <a:r>
                        <a:rPr lang="ru-RU" sz="1400" dirty="0"/>
                        <a:t>разработанных дистанционных программ дополнительного образования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5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5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2 – в разработке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44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Количество </a:t>
                      </a:r>
                      <a:r>
                        <a:rPr lang="ru-RU" sz="1400" dirty="0"/>
                        <a:t>разработанных совместных международных дистанционных программ дополнительного образования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5. Количество </a:t>
                      </a:r>
                      <a:r>
                        <a:rPr lang="ru-RU" sz="1400" dirty="0"/>
                        <a:t>слушателей дистанционных дополнительных профессиональных программ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1000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4000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6253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6. Количество </a:t>
                      </a:r>
                      <a:r>
                        <a:rPr lang="ru-RU" sz="1400" dirty="0"/>
                        <a:t>разработанных магистерских программ для дистанционного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2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 – в разработке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7. Количество </a:t>
                      </a:r>
                      <a:r>
                        <a:rPr lang="ru-RU" sz="1400" dirty="0"/>
                        <a:t>положительных отзывов об ЭО и ДО ТГУ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400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395536" y="962496"/>
            <a:ext cx="8352928" cy="5222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1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Оценка эффективности реализации Проекта (продолжение)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6534835"/>
            <a:ext cx="183569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/>
                <a:cs typeface="Arial" pitchFamily="34" charset="0"/>
              </a:rPr>
              <a:t>© ИДО ТГУ 2014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57251"/>
              </p:ext>
            </p:extLst>
          </p:nvPr>
        </p:nvGraphicFramePr>
        <p:xfrm>
          <a:off x="357158" y="1583970"/>
          <a:ext cx="8607330" cy="3717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3348"/>
                <a:gridCol w="1329512"/>
                <a:gridCol w="1403373"/>
                <a:gridCol w="1551097"/>
              </a:tblGrid>
              <a:tr h="5948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Ключевые</a:t>
                      </a:r>
                      <a:r>
                        <a:rPr lang="ru-RU" sz="1600" baseline="0" dirty="0" smtClean="0"/>
                        <a:t> показатели эффективности</a:t>
                      </a:r>
                      <a:r>
                        <a:rPr lang="ru-RU" sz="1600" dirty="0" smtClean="0"/>
                        <a:t> (КПЭ)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Целевое значение КПЭ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</a:tr>
              <a:tr h="1027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2014,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I</a:t>
                      </a:r>
                      <a:r>
                        <a:rPr lang="ru-RU" sz="1600" kern="1200" dirty="0" smtClean="0"/>
                        <a:t> полугодие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2014,</a:t>
                      </a:r>
                      <a:r>
                        <a:rPr lang="ru-RU" sz="1600" kern="1200" baseline="0" dirty="0" smtClean="0"/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baseline="0" dirty="0" smtClean="0"/>
                        <a:t>II </a:t>
                      </a:r>
                      <a:r>
                        <a:rPr lang="ru-RU" sz="1600" kern="1200" baseline="0" dirty="0" smtClean="0"/>
                        <a:t>полугодие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Достигнутый результат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8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8. Количество обучающихся в Интернет-лицее ТГУ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700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1200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700+744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9. Привлечение </a:t>
                      </a:r>
                      <a:r>
                        <a:rPr lang="ru-RU" sz="1400" dirty="0"/>
                        <a:t>школьников к участию в проектах и акциях, посвященных ТГУ, 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/>
                        <a:t>образовательном портале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5000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kern="1200" dirty="0" smtClean="0"/>
                        <a:t>10000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Times New Roman"/>
                          <a:cs typeface="+mn-cs"/>
                        </a:rPr>
                        <a:t>6244/22000 посетителей</a:t>
                      </a:r>
                      <a:endParaRPr lang="ru-RU" sz="1900" kern="1200" dirty="0">
                        <a:solidFill>
                          <a:schemeClr val="dk1"/>
                        </a:solidFill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10. Количество  учащихся в Интернет-лицее, поступивших в ТГУ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9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/>
                        <a:t>20 %</a:t>
                      </a:r>
                      <a:endParaRPr lang="ru-RU" sz="1900" kern="1200" dirty="0">
                        <a:solidFill>
                          <a:schemeClr val="dk1"/>
                        </a:solidFill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28 %</a:t>
                      </a:r>
                      <a:endParaRPr lang="ru-RU" sz="19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99392"/>
            <a:ext cx="4718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3256&quot;&gt;&lt;/object&gt;&lt;object type=&quot;2&quot; unique_id=&quot;13257&quot;&gt;&lt;object type=&quot;3&quot; unique_id=&quot;13432&quot;&gt;&lt;property id=&quot;20148&quot; value=&quot;5&quot;/&gt;&lt;property id=&quot;20300&quot; value=&quot;Slide 24 - &amp;quot;Спасибо за внимание!&amp;quot;&quot;/&gt;&lt;property id=&quot;20307&quot; value=&quot;264&quot;/&gt;&lt;/object&gt;&lt;object type=&quot;3&quot; unique_id=&quot;13438&quot;&gt;&lt;property id=&quot;20148&quot; value=&quot;5&quot;/&gt;&lt;property id=&quot;20300&quot; value=&quot;Slide 6 - &amp;quot;Развитие электронного обучения и дистанционных технологий, в том числе создание Интернет-лицея&amp;quot;&quot;/&gt;&lt;property id=&quot;20307&quot; value=&quot;398&quot;/&gt;&lt;/object&gt;&lt;object type=&quot;3&quot; unique_id=&quot;13439&quot;&gt;&lt;property id=&quot;20148&quot; value=&quot;5&quot;/&gt;&lt;property id=&quot;20300&quot; value=&quot;Slide 7&quot;/&gt;&lt;property id=&quot;20307&quot; value=&quot;401&quot;/&gt;&lt;/object&gt;&lt;object type=&quot;3&quot; unique_id=&quot;13440&quot;&gt;&lt;property id=&quot;20148&quot; value=&quot;5&quot;/&gt;&lt;property id=&quot;20300&quot; value=&quot;Slide 8&quot;/&gt;&lt;property id=&quot;20307&quot; value=&quot;402&quot;/&gt;&lt;/object&gt;&lt;object type=&quot;3&quot; unique_id=&quot;13442&quot;&gt;&lt;property id=&quot;20148&quot; value=&quot;5&quot;/&gt;&lt;property id=&quot;20300&quot; value=&quot;Slide 16&quot;/&gt;&lt;property id=&quot;20307&quot; value=&quot;418&quot;/&gt;&lt;/object&gt;&lt;object type=&quot;3&quot; unique_id=&quot;13445&quot;&gt;&lt;property id=&quot;20148&quot; value=&quot;5&quot;/&gt;&lt;property id=&quot;20300&quot; value=&quot;Slide 12&quot;/&gt;&lt;property id=&quot;20307&quot; value=&quot;430&quot;/&gt;&lt;/object&gt;&lt;object type=&quot;3&quot; unique_id=&quot;13446&quot;&gt;&lt;property id=&quot;20148&quot; value=&quot;5&quot;/&gt;&lt;property id=&quot;20300&quot; value=&quot;Slide 23&quot;/&gt;&lt;property id=&quot;20307&quot; value=&quot;422&quot;/&gt;&lt;/object&gt;&lt;object type=&quot;3&quot; unique_id=&quot;13452&quot;&gt;&lt;property id=&quot;20148&quot; value=&quot;5&quot;/&gt;&lt;property id=&quot;20300&quot; value=&quot;Slide 9&quot;/&gt;&lt;property id=&quot;20307&quot; value=&quot;407&quot;/&gt;&lt;/object&gt;&lt;object type=&quot;3&quot; unique_id=&quot;13454&quot;&gt;&lt;property id=&quot;20148&quot; value=&quot;5&quot;/&gt;&lt;property id=&quot;20300&quot; value=&quot;Slide 17&quot;/&gt;&lt;property id=&quot;20307&quot; value=&quot;420&quot;/&gt;&lt;/object&gt;&lt;object type=&quot;3&quot; unique_id=&quot;13666&quot;&gt;&lt;property id=&quot;20148&quot; value=&quot;5&quot;/&gt;&lt;property id=&quot;20300&quot; value=&quot;Slide 1&quot;/&gt;&lt;property id=&quot;20307&quot; value=&quot;433&quot;/&gt;&lt;/object&gt;&lt;object type=&quot;3&quot; unique_id=&quot;13667&quot;&gt;&lt;property id=&quot;20148&quot; value=&quot;5&quot;/&gt;&lt;property id=&quot;20300&quot; value=&quot;Slide 2 - &amp;quot;Развитие электронного обучения и дистанционных технологий, в том числе создание Интернет-лицея&amp;quot;&quot;/&gt;&lt;property id=&quot;20307&quot; value=&quot;434&quot;/&gt;&lt;/object&gt;&lt;object type=&quot;3&quot; unique_id=&quot;13823&quot;&gt;&lt;property id=&quot;20148&quot; value=&quot;5&quot;/&gt;&lt;property id=&quot;20300&quot; value=&quot;Slide 5 - &amp;quot;Развитие электронного обучения и дистанционных технологий, в том числе создание Интернет-лицея&amp;quot;&quot;/&gt;&lt;property id=&quot;20307&quot; value=&quot;435&quot;/&gt;&lt;/object&gt;&lt;object type=&quot;3&quot; unique_id=&quot;13965&quot;&gt;&lt;property id=&quot;20148&quot; value=&quot;5&quot;/&gt;&lt;property id=&quot;20300&quot; value=&quot;Slide 11&quot;/&gt;&lt;property id=&quot;20307&quot; value=&quot;439&quot;/&gt;&lt;/object&gt;&lt;object type=&quot;3&quot; unique_id=&quot;14136&quot;&gt;&lt;property id=&quot;20148&quot; value=&quot;5&quot;/&gt;&lt;property id=&quot;20300&quot; value=&quot;Slide 10&quot;/&gt;&lt;property id=&quot;20307&quot; value=&quot;440&quot;/&gt;&lt;/object&gt;&lt;object type=&quot;3&quot; unique_id=&quot;14362&quot;&gt;&lt;property id=&quot;20148&quot; value=&quot;5&quot;/&gt;&lt;property id=&quot;20300&quot; value=&quot;Slide 22&quot;/&gt;&lt;property id=&quot;20307&quot; value=&quot;441&quot;/&gt;&lt;/object&gt;&lt;object type=&quot;3&quot; unique_id=&quot;14507&quot;&gt;&lt;property id=&quot;20148&quot; value=&quot;5&quot;/&gt;&lt;property id=&quot;20300&quot; value=&quot;Slide 19&quot;/&gt;&lt;property id=&quot;20307&quot; value=&quot;442&quot;/&gt;&lt;/object&gt;&lt;object type=&quot;3&quot; unique_id=&quot;14508&quot;&gt;&lt;property id=&quot;20148&quot; value=&quot;5&quot;/&gt;&lt;property id=&quot;20300&quot; value=&quot;Slide 14&quot;/&gt;&lt;property id=&quot;20307&quot; value=&quot;443&quot;/&gt;&lt;/object&gt;&lt;object type=&quot;3&quot; unique_id=&quot;14646&quot;&gt;&lt;property id=&quot;20148&quot; value=&quot;5&quot;/&gt;&lt;property id=&quot;20300&quot; value=&quot;Slide 13&quot;/&gt;&lt;property id=&quot;20307&quot; value=&quot;444&quot;/&gt;&lt;/object&gt;&lt;object type=&quot;3&quot; unique_id=&quot;14647&quot;&gt;&lt;property id=&quot;20148&quot; value=&quot;5&quot;/&gt;&lt;property id=&quot;20300&quot; value=&quot;Slide 15&quot;/&gt;&lt;property id=&quot;20307&quot; value=&quot;445&quot;/&gt;&lt;/object&gt;&lt;object type=&quot;3&quot; unique_id=&quot;14732&quot;&gt;&lt;property id=&quot;20148&quot; value=&quot;5&quot;/&gt;&lt;property id=&quot;20300&quot; value=&quot;Slide 3 - &amp;quot;Развитие электронного обучения и дистанционных технологий, в том числе создание Интернет-лицея&amp;quot;&quot;/&gt;&lt;property id=&quot;20307&quot; value=&quot;446&quot;/&gt;&lt;/object&gt;&lt;object type=&quot;3&quot; unique_id=&quot;14733&quot;&gt;&lt;property id=&quot;20148&quot; value=&quot;5&quot;/&gt;&lt;property id=&quot;20300&quot; value=&quot;Slide 4 - &amp;quot;Развитие электронного обучения и дистанционных технологий, в том числе создание Интернет-лицея&amp;quot;&quot;/&gt;&lt;property id=&quot;20307&quot; value=&quot;447&quot;/&gt;&lt;/object&gt;&lt;object type=&quot;3&quot; unique_id=&quot;14918&quot;&gt;&lt;property id=&quot;20148&quot; value=&quot;5&quot;/&gt;&lt;property id=&quot;20300&quot; value=&quot;Slide 20&quot;/&gt;&lt;property id=&quot;20307&quot; value=&quot;448&quot;/&gt;&lt;/object&gt;&lt;object type=&quot;3&quot; unique_id=&quot;15087&quot;&gt;&lt;property id=&quot;20148&quot; value=&quot;5&quot;/&gt;&lt;property id=&quot;20300&quot; value=&quot;Slide 18&quot;/&gt;&lt;property id=&quot;20307&quot; value=&quot;449&quot;/&gt;&lt;/object&gt;&lt;object type=&quot;3&quot; unique_id=&quot;15163&quot;&gt;&lt;property id=&quot;20148&quot; value=&quot;5&quot;/&gt;&lt;property id=&quot;20300&quot; value=&quot;Slide 21&quot;/&gt;&lt;property id=&quot;20307&quot; value=&quot;4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Тема Office">
  <a:themeElements>
    <a:clrScheme name="IDO_TSU">
      <a:dk1>
        <a:srgbClr val="2C67B1"/>
      </a:dk1>
      <a:lt1>
        <a:srgbClr val="FFFFFF"/>
      </a:lt1>
      <a:dk2>
        <a:srgbClr val="1F497D"/>
      </a:dk2>
      <a:lt2>
        <a:srgbClr val="EEECE1"/>
      </a:lt2>
      <a:accent1>
        <a:srgbClr val="E36C09"/>
      </a:accent1>
      <a:accent2>
        <a:srgbClr val="548DD4"/>
      </a:accent2>
      <a:accent3>
        <a:srgbClr val="8DB3E2"/>
      </a:accent3>
      <a:accent4>
        <a:srgbClr val="A2C1E7"/>
      </a:accent4>
      <a:accent5>
        <a:srgbClr val="92CDDC"/>
      </a:accent5>
      <a:accent6>
        <a:srgbClr val="FAC08F"/>
      </a:accent6>
      <a:hlink>
        <a:srgbClr val="E36C09"/>
      </a:hlink>
      <a:folHlink>
        <a:srgbClr val="26262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IDO_TSU">
      <a:dk1>
        <a:srgbClr val="2C67B1"/>
      </a:dk1>
      <a:lt1>
        <a:srgbClr val="FFFFFF"/>
      </a:lt1>
      <a:dk2>
        <a:srgbClr val="1F497D"/>
      </a:dk2>
      <a:lt2>
        <a:srgbClr val="EEECE1"/>
      </a:lt2>
      <a:accent1>
        <a:srgbClr val="E36C09"/>
      </a:accent1>
      <a:accent2>
        <a:srgbClr val="548DD4"/>
      </a:accent2>
      <a:accent3>
        <a:srgbClr val="8DB3E2"/>
      </a:accent3>
      <a:accent4>
        <a:srgbClr val="A2C1E7"/>
      </a:accent4>
      <a:accent5>
        <a:srgbClr val="92CDDC"/>
      </a:accent5>
      <a:accent6>
        <a:srgbClr val="FAC08F"/>
      </a:accent6>
      <a:hlink>
        <a:srgbClr val="E36C09"/>
      </a:hlink>
      <a:folHlink>
        <a:srgbClr val="26262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IDO_TSU">
      <a:dk1>
        <a:srgbClr val="2C67B1"/>
      </a:dk1>
      <a:lt1>
        <a:srgbClr val="FFFFFF"/>
      </a:lt1>
      <a:dk2>
        <a:srgbClr val="1F497D"/>
      </a:dk2>
      <a:lt2>
        <a:srgbClr val="EEECE1"/>
      </a:lt2>
      <a:accent1>
        <a:srgbClr val="E36C09"/>
      </a:accent1>
      <a:accent2>
        <a:srgbClr val="548DD4"/>
      </a:accent2>
      <a:accent3>
        <a:srgbClr val="8DB3E2"/>
      </a:accent3>
      <a:accent4>
        <a:srgbClr val="A2C1E7"/>
      </a:accent4>
      <a:accent5>
        <a:srgbClr val="92CDDC"/>
      </a:accent5>
      <a:accent6>
        <a:srgbClr val="FAC08F"/>
      </a:accent6>
      <a:hlink>
        <a:srgbClr val="E36C09"/>
      </a:hlink>
      <a:folHlink>
        <a:srgbClr val="26262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6963</TotalTime>
  <Words>2834</Words>
  <Application>Microsoft Office PowerPoint</Application>
  <PresentationFormat>Экран (4:3)</PresentationFormat>
  <Paragraphs>299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1_Тема Office</vt:lpstr>
      <vt:lpstr>2_Тема Office</vt:lpstr>
      <vt:lpstr>3_Тема Office</vt:lpstr>
      <vt:lpstr>Презентация PowerPoint</vt:lpstr>
      <vt:lpstr>Развитие электронного обучения и дистанционных технологий, в том числе создание Интернет-лицея</vt:lpstr>
      <vt:lpstr>Развитие электронного обучения и дистанционных технологий, в том числе создание Интернет-лицея</vt:lpstr>
      <vt:lpstr>Развитие электронного обучения и дистанционных технологий, в том числе создание Интернет-лицея</vt:lpstr>
      <vt:lpstr>Развитие электронного обучения и дистанционных технологий, в том числе создание Интернет-лицея</vt:lpstr>
      <vt:lpstr>Развитие электронного обучения и дистанционных технологий, в том числе создание Интернет-лицея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IDO</dc:creator>
  <cp:lastModifiedBy>UserIDO</cp:lastModifiedBy>
  <cp:revision>705</cp:revision>
  <cp:lastPrinted>2014-10-16T09:03:34Z</cp:lastPrinted>
  <dcterms:created xsi:type="dcterms:W3CDTF">2014-01-13T08:34:20Z</dcterms:created>
  <dcterms:modified xsi:type="dcterms:W3CDTF">2014-10-22T14:15:57Z</dcterms:modified>
</cp:coreProperties>
</file>