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6" r:id="rId2"/>
    <p:sldId id="280" r:id="rId3"/>
    <p:sldId id="281" r:id="rId4"/>
    <p:sldId id="291" r:id="rId5"/>
    <p:sldId id="286" r:id="rId6"/>
    <p:sldId id="282" r:id="rId7"/>
    <p:sldId id="273" r:id="rId8"/>
    <p:sldId id="285" r:id="rId9"/>
    <p:sldId id="283" r:id="rId10"/>
    <p:sldId id="27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480FC"/>
    <a:srgbClr val="FF3300"/>
    <a:srgbClr val="FE8737"/>
    <a:srgbClr val="F98A0F"/>
    <a:srgbClr val="FF5050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0A5B5374-2328-4F6B-9078-8E26F0B7B332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2E35B9-D5FE-46E8-A9C6-7F1FE655C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82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49D392-C4FD-4A3A-B874-1E3D454E697A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5C514-4CFF-4183-B23C-D99CA88B19E5}" type="slidenum">
              <a:rPr lang="ru-RU">
                <a:cs typeface="Arial" charset="0"/>
              </a:rPr>
              <a:pPr/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B633EE-ADD3-401C-9176-188A38A604C7}" type="slidenum">
              <a:rPr lang="ru-RU">
                <a:cs typeface="Arial" charset="0"/>
              </a:rPr>
              <a:pPr/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5B38-FCAE-4755-9505-7A5B31889979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6DD69-889C-40B5-AD77-2AA95F01B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FB2D-D755-45D7-8180-36524007C1A8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A8A6-E60D-46F4-BCB9-D78C9B687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82FC-7634-4D75-8699-7A5417D86440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284C-387E-4876-A2FE-99519BBC7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024A-AE42-4D06-A073-F756F8F288ED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B259-3576-4FF1-ADC8-340526D9E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7B21-86BD-4427-884F-B5E275EA1A8F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2304-664C-4765-BDDA-F54F9A32B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EFB6-20F2-467A-8824-10EC6C52FB6F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2321-5348-4DF5-A5B8-A6A4F8F06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831-0F81-4A8F-BB3B-F9433CADF754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CA74-B147-4831-BB79-87EC07BAC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19F0-491E-4AD1-97C4-CC4D72C248FB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D9E01-FCAF-43A5-B97D-4DE94718D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89D8-6208-45BF-B79B-18C0E5B4C342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5B42-F6E8-4333-BE7C-E0F96ED3C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A89C-BB1F-4EA7-8251-DC72DBBC77E1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2FDB9-990C-4EA9-8558-EE2F28EA5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C43C04-533F-4AFC-BF34-3B369DEF5B27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45469-DF90-47EA-9FC3-66A5032A8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6" r:id="rId2"/>
    <p:sldLayoutId id="2147483870" r:id="rId3"/>
    <p:sldLayoutId id="2147483877" r:id="rId4"/>
    <p:sldLayoutId id="2147483871" r:id="rId5"/>
    <p:sldLayoutId id="2147483872" r:id="rId6"/>
    <p:sldLayoutId id="2147483878" r:id="rId7"/>
    <p:sldLayoutId id="2147483873" r:id="rId8"/>
    <p:sldLayoutId id="2147483874" r:id="rId9"/>
    <p:sldLayoutId id="214748387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428625"/>
            <a:ext cx="5857875" cy="2000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Создание англоязычной среды в НИ ТГУ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pic>
        <p:nvPicPr>
          <p:cNvPr id="14338" name="Picture 3" descr="D:\EDIT\Avis\Магистратура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000125"/>
            <a:ext cx="1539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Содержимое 8" descr="Университет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071813" y="2714625"/>
            <a:ext cx="5715000" cy="2949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>
          <a:xfrm>
            <a:off x="1547813" y="1989138"/>
            <a:ext cx="6215062" cy="30003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z="440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4400" smtClean="0">
                <a:solidFill>
                  <a:srgbClr val="FF0000"/>
                </a:solidFill>
                <a:latin typeface="Calibri" pitchFamily="34" charset="0"/>
              </a:rPr>
              <a:t>Спасибо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4400" smtClean="0">
                <a:solidFill>
                  <a:srgbClr val="FF0000"/>
                </a:solidFill>
                <a:latin typeface="Calibri" pitchFamily="34" charset="0"/>
              </a:rPr>
              <a:t>за внимание!</a:t>
            </a:r>
          </a:p>
        </p:txBody>
      </p:sp>
      <p:pic>
        <p:nvPicPr>
          <p:cNvPr id="29698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429125"/>
            <a:ext cx="1422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7429500" cy="526256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</a:rPr>
              <a:t>Краткое резюме проекта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mtClean="0"/>
          </a:p>
          <a:p>
            <a:pPr marL="0" indent="0" eaLnBrk="1" hangingPunct="1"/>
            <a:endParaRPr lang="ru-RU" smtClean="0"/>
          </a:p>
        </p:txBody>
      </p:sp>
      <p:pic>
        <p:nvPicPr>
          <p:cNvPr id="16386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785813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14" name="Group 30"/>
          <p:cNvGraphicFramePr>
            <a:graphicFrameLocks noGrp="1"/>
          </p:cNvGraphicFramePr>
          <p:nvPr/>
        </p:nvGraphicFramePr>
        <p:xfrm>
          <a:off x="1042988" y="1700213"/>
          <a:ext cx="6624637" cy="4824413"/>
        </p:xfrm>
        <a:graphic>
          <a:graphicData uri="http://schemas.openxmlformats.org/drawingml/2006/table">
            <a:tbl>
              <a:tblPr/>
              <a:tblGrid>
                <a:gridCol w="2725737"/>
                <a:gridCol w="38989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Наименование Проекта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Создание англоязычной среды в НИ ТГУ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Руководитель Проекта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Рыкун Артём Юрьевич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Проектный менеджер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Карпова Наталия Александровна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Ключевые структурные подразделения, задействованные в реализации Проекта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Управление международных связей, Информационно-рекламный отдел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981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Основание для реализации проекта (СИ «Дорожной карты»)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СИ 2 Привлечение и развитие ключевого персонала вуза, рост качества исследовательского и профессорско-преподавательского состава ("Кадры новой формации")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СИ 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Привлечение в ТГУ талантливых студентов 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аспирантов («Поколение 2020»)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СИ 4 Реализация моделей и практик успешных международных исследовательских университетов по эффективному развитию исследовательской деятельности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Совокупный бюджет Проекта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3 371 600 руб.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Плановые сроки реализации Проекта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Май 2014 – декабрь 2015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53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>
                <a:solidFill>
                  <a:srgbClr val="FF3300"/>
                </a:solidFill>
              </a:rPr>
              <a:t>Цели и задачи проекта</a:t>
            </a:r>
            <a:r>
              <a:rPr lang="en-US" sz="3600" smtClean="0">
                <a:solidFill>
                  <a:srgbClr val="FF3300"/>
                </a:solidFill>
              </a:rPr>
              <a:t/>
            </a:r>
            <a:br>
              <a:rPr lang="en-US" sz="3600" smtClean="0">
                <a:solidFill>
                  <a:srgbClr val="FF3300"/>
                </a:solidFill>
              </a:rPr>
            </a:br>
            <a:endParaRPr lang="ru-RU" sz="3600" smtClean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7472363" cy="504825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/>
              <a:t>Цель Проекта: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i="1" dirty="0"/>
              <a:t>	</a:t>
            </a:r>
            <a:r>
              <a:rPr lang="ru-RU" sz="1800" b="1" i="1" dirty="0" smtClean="0"/>
              <a:t>	</a:t>
            </a:r>
            <a:r>
              <a:rPr lang="ru-RU" sz="1800" i="1" dirty="0" smtClean="0"/>
              <a:t>Создание </a:t>
            </a:r>
            <a:r>
              <a:rPr lang="ru-RU" sz="1800" i="1" dirty="0"/>
              <a:t>в ТГУ англоязычной среды</a:t>
            </a:r>
            <a:endParaRPr lang="ru-RU" sz="1800" dirty="0"/>
          </a:p>
          <a:p>
            <a:pPr eaLnBrk="1" hangingPunct="1">
              <a:defRPr/>
            </a:pPr>
            <a:r>
              <a:rPr lang="ru-RU" sz="1800" b="1" i="1" dirty="0" smtClean="0"/>
              <a:t>Задачи </a:t>
            </a:r>
            <a:r>
              <a:rPr lang="ru-RU" sz="1800" b="1" i="1" dirty="0"/>
              <a:t>проекта</a:t>
            </a:r>
            <a:endParaRPr lang="ru-RU" sz="1800" dirty="0"/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sz="1800" dirty="0" smtClean="0"/>
              <a:t>1</a:t>
            </a:r>
            <a:r>
              <a:rPr lang="ru-RU" sz="1800" dirty="0" smtClean="0"/>
              <a:t>. Организация </a:t>
            </a:r>
            <a:r>
              <a:rPr lang="ru-RU" sz="1800" dirty="0"/>
              <a:t>эффективной системы обучения английскому языку сотрудников  ТГУ.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1800" dirty="0" smtClean="0"/>
              <a:t>2. Обеспечение </a:t>
            </a:r>
            <a:r>
              <a:rPr lang="ru-RU" sz="1800" dirty="0"/>
              <a:t>создания в ТГУ двуязычных объектов инфраструктуры для поддержки зарубежных гостей, обучающихся, НПР и сотрудников. 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1800" dirty="0" smtClean="0"/>
              <a:t>3</a:t>
            </a:r>
            <a:r>
              <a:rPr lang="ru-RU" sz="1800" dirty="0"/>
              <a:t>. Реструктуризация существующих центров перевода и создание единого центра перевода и академического письма для оказания услуг по переводу и подготовке результатов научных исследований сотрудников, магистрантов и аспирантов ТГУ к публикации в ведущих научных изданиях мирового уровня</a:t>
            </a:r>
          </a:p>
          <a:p>
            <a:pPr eaLnBrk="1" hangingPunct="1">
              <a:defRPr/>
            </a:pPr>
            <a:endParaRPr lang="ru-RU" sz="1800" dirty="0"/>
          </a:p>
          <a:p>
            <a:pPr eaLnBrk="1" hangingPunct="1">
              <a:defRPr/>
            </a:pPr>
            <a:endParaRPr lang="en-US" sz="1400" dirty="0" smtClean="0"/>
          </a:p>
        </p:txBody>
      </p:sp>
      <p:pic>
        <p:nvPicPr>
          <p:cNvPr id="17411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785813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53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3300"/>
                </a:solidFill>
                <a:latin typeface="Calibri" pitchFamily="34" charset="0"/>
              </a:rPr>
              <a:t>Цели и задачи проекта</a:t>
            </a:r>
            <a:r>
              <a:rPr lang="en-US" dirty="0" smtClean="0">
                <a:solidFill>
                  <a:srgbClr val="FF3300"/>
                </a:solidFill>
              </a:rPr>
              <a:t/>
            </a:r>
            <a:br>
              <a:rPr lang="en-US" dirty="0" smtClean="0">
                <a:solidFill>
                  <a:srgbClr val="FF3300"/>
                </a:solidFill>
              </a:rPr>
            </a:b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7472363" cy="5048250"/>
          </a:xfrm>
        </p:spPr>
        <p:txBody>
          <a:bodyPr/>
          <a:lstStyle/>
          <a:p>
            <a:pPr eaLnBrk="1" hangingPunct="1"/>
            <a:r>
              <a:rPr lang="ru-RU" sz="1800" b="1" smtClean="0"/>
              <a:t>Цель Проекта: </a:t>
            </a:r>
          </a:p>
          <a:p>
            <a:pPr eaLnBrk="1" hangingPunct="1">
              <a:buFont typeface="Arial" charset="0"/>
              <a:buNone/>
            </a:pPr>
            <a:r>
              <a:rPr lang="ru-RU" sz="1800" b="1" i="1" smtClean="0"/>
              <a:t>		</a:t>
            </a:r>
            <a:r>
              <a:rPr lang="ru-RU" sz="1800" i="1" smtClean="0"/>
              <a:t>Создание в ТГУ англоязычной среды</a:t>
            </a:r>
            <a:endParaRPr lang="ru-RU" sz="1800" smtClean="0">
              <a:latin typeface="Arial" charset="0"/>
            </a:endParaRPr>
          </a:p>
          <a:p>
            <a:pPr eaLnBrk="1" hangingPunct="1"/>
            <a:r>
              <a:rPr lang="ru-RU" sz="1800" b="1" i="1" smtClean="0"/>
              <a:t>Задачи проекта</a:t>
            </a:r>
            <a:endParaRPr lang="ru-RU" sz="1800" smtClean="0"/>
          </a:p>
          <a:p>
            <a:pPr eaLnBrk="1" hangingPunct="1">
              <a:lnSpc>
                <a:spcPct val="150000"/>
              </a:lnSpc>
            </a:pPr>
            <a:r>
              <a:rPr lang="ru-RU" sz="1800" smtClean="0"/>
              <a:t>Разработка системы мотивации сотрудников к овладению английским языком.</a:t>
            </a:r>
          </a:p>
          <a:p>
            <a:pPr eaLnBrk="1" hangingPunct="1">
              <a:lnSpc>
                <a:spcPct val="150000"/>
              </a:lnSpc>
            </a:pPr>
            <a:r>
              <a:rPr lang="ru-RU" sz="1800" smtClean="0"/>
              <a:t> Создание двуязычной сервисной службы, обеспечивающей комфортное и результативное пребывание иностранных гостей, обучающихся, НПР и сотрудников в ТГУ.</a:t>
            </a:r>
          </a:p>
          <a:p>
            <a:pPr eaLnBrk="1" hangingPunct="1">
              <a:lnSpc>
                <a:spcPct val="150000"/>
              </a:lnSpc>
            </a:pPr>
            <a:endParaRPr lang="ru-RU" sz="1800" smtClean="0"/>
          </a:p>
          <a:p>
            <a:pPr eaLnBrk="1" hangingPunct="1"/>
            <a:endParaRPr lang="en-US" sz="1400" smtClean="0"/>
          </a:p>
        </p:txBody>
      </p:sp>
      <p:pic>
        <p:nvPicPr>
          <p:cNvPr id="18435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785813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marL="182563" indent="-182563" algn="ctr" eaLnBrk="1" hangingPunct="1"/>
            <a:r>
              <a:rPr lang="ru-RU" sz="2600" b="1" smtClean="0">
                <a:solidFill>
                  <a:srgbClr val="0480FC"/>
                </a:solidFill>
              </a:rPr>
              <a:t>Состав команды проекта</a:t>
            </a:r>
            <a:endParaRPr lang="ru-RU" sz="2400" b="1" smtClean="0">
              <a:solidFill>
                <a:srgbClr val="0480FC"/>
              </a:solidFill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739705"/>
              </p:ext>
            </p:extLst>
          </p:nvPr>
        </p:nvGraphicFramePr>
        <p:xfrm>
          <a:off x="1187450" y="1560513"/>
          <a:ext cx="6096000" cy="4703001"/>
        </p:xfrm>
        <a:graphic>
          <a:graphicData uri="http://schemas.openxmlformats.org/drawingml/2006/table">
            <a:tbl>
              <a:tblPr/>
              <a:tblGrid>
                <a:gridCol w="1296988"/>
                <a:gridCol w="1141412"/>
                <a:gridCol w="2219325"/>
                <a:gridCol w="1438275"/>
              </a:tblGrid>
              <a:tr h="4540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Распределения полномочий между членами команды Проекта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Роль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Ф.И.О.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Основные функции на проекте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Вовлеченность в проект, 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Н.А. Карпова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Менеджер проекта (организация всех процессов)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60 %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Д.А.Олицкая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Координирование процесса обучения сотрудников английскому языку, разработка тестов для определения уровня языковых компетенций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50 %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Б. Ричерт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Разработка стратегии развития англоязычной среды в ТГУ, проработка отдельных мероприятий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0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Т.В. Климова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Разработка н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ормативных документов, регулирующих формы поощрения сотрудников за продуктивное владение английским языком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, подбор персонала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20 %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Ю.А. Эмер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Информационная поддержка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20%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Член команды 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А.Н.Рязанова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Координация процессов по созданию электронного путеводителя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%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9502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214938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200" smtClean="0">
                <a:solidFill>
                  <a:srgbClr val="0066FF"/>
                </a:solidFill>
              </a:rPr>
              <a:t>Результаты проекта, достигнутые к</a:t>
            </a:r>
            <a:br>
              <a:rPr lang="ru-RU" sz="3200" smtClean="0">
                <a:solidFill>
                  <a:srgbClr val="0066FF"/>
                </a:solidFill>
              </a:rPr>
            </a:br>
            <a:r>
              <a:rPr lang="ru-RU" sz="3200" smtClean="0">
                <a:solidFill>
                  <a:srgbClr val="0066FF"/>
                </a:solidFill>
              </a:rPr>
              <a:t> 1.10.2014г.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412875"/>
            <a:ext cx="8229600" cy="4876800"/>
          </a:xfrm>
        </p:spPr>
        <p:txBody>
          <a:bodyPr>
            <a:noAutofit/>
          </a:bodyPr>
          <a:lstStyle/>
          <a:p>
            <a:pPr marL="546100" lvl="2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1. Объекты инфраструктуры</a:t>
            </a:r>
          </a:p>
          <a:p>
            <a:pPr marL="546100" lvl="2" indent="0" eaLnBrk="1" hangingPunct="1">
              <a:lnSpc>
                <a:spcPct val="140000"/>
              </a:lnSpc>
            </a:pPr>
            <a:r>
              <a:rPr lang="ru-RU" smtClean="0"/>
              <a:t>Информационные указатели на английском языке при входе в Университетскую рощу  и главный корпус</a:t>
            </a:r>
          </a:p>
          <a:p>
            <a:pPr marL="546100" lvl="2" indent="0" eaLnBrk="1" hangingPunct="1">
              <a:lnSpc>
                <a:spcPct val="140000"/>
              </a:lnSpc>
            </a:pPr>
            <a:r>
              <a:rPr lang="ru-RU" smtClean="0"/>
              <a:t>Двуязычные таблички в кампусе ТГУ</a:t>
            </a:r>
            <a:r>
              <a:rPr lang="ru-RU" sz="2000" smtClean="0"/>
              <a:t> </a:t>
            </a:r>
            <a:endParaRPr lang="ru-RU" sz="2000" smtClean="0">
              <a:latin typeface="Arial" charset="0"/>
            </a:endParaRPr>
          </a:p>
          <a:p>
            <a:pPr marL="546100" lvl="2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2. Обучение</a:t>
            </a:r>
          </a:p>
          <a:p>
            <a:pPr marL="546100" lvl="2" indent="0" eaLnBrk="1" hangingPunct="1">
              <a:lnSpc>
                <a:spcPct val="140000"/>
              </a:lnSpc>
            </a:pPr>
            <a:r>
              <a:rPr lang="ru-RU" smtClean="0"/>
              <a:t>Сформированы группы для обучения английскому языку из числа АУП и ППС, в том числе из кадрового резерва</a:t>
            </a:r>
          </a:p>
          <a:p>
            <a:pPr marL="546100" lvl="2" indent="0" eaLnBrk="1" hangingPunct="1">
              <a:lnSpc>
                <a:spcPct val="140000"/>
              </a:lnSpc>
            </a:pPr>
            <a:r>
              <a:rPr lang="ru-RU" smtClean="0"/>
              <a:t>Приступили к обучению 2 группы </a:t>
            </a:r>
          </a:p>
          <a:p>
            <a:pPr marL="546100" lvl="2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3. Мероприятия для социализации иностранных гостей</a:t>
            </a:r>
            <a:r>
              <a:rPr lang="ru-RU" b="1" smtClean="0"/>
              <a:t> </a:t>
            </a:r>
          </a:p>
          <a:p>
            <a:pPr marL="546100" lvl="2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ru-RU" smtClean="0"/>
              <a:t>Начал работу английский клуб в НБ ТГУ</a:t>
            </a:r>
          </a:p>
          <a:p>
            <a:pPr eaLnBrk="1" hangingPunct="1"/>
            <a:endParaRPr lang="ru-RU" sz="1200" smtClean="0"/>
          </a:p>
          <a:p>
            <a:pPr eaLnBrk="1" hangingPunct="1">
              <a:spcBef>
                <a:spcPct val="0"/>
              </a:spcBef>
            </a:pPr>
            <a:endParaRPr lang="ru-RU" sz="1400" smtClean="0">
              <a:latin typeface="Candara" pitchFamily="34" charset="0"/>
            </a:endParaRPr>
          </a:p>
        </p:txBody>
      </p:sp>
      <p:pic>
        <p:nvPicPr>
          <p:cNvPr id="21507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4275" y="549275"/>
            <a:ext cx="1190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smtClean="0">
                <a:solidFill>
                  <a:srgbClr val="0066FF"/>
                </a:solidFill>
              </a:rPr>
              <a:t>Прогноз до конца календарного года :</a:t>
            </a:r>
            <a:endParaRPr lang="ru-RU" sz="3200" b="1" smtClean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e-DE" sz="1800" b="1" i="1" dirty="0" smtClean="0">
                <a:solidFill>
                  <a:srgbClr val="FF0000"/>
                </a:solidFill>
              </a:rPr>
              <a:t>I. </a:t>
            </a:r>
            <a:r>
              <a:rPr lang="ru-RU" sz="1800" b="1" i="1" dirty="0" smtClean="0">
                <a:solidFill>
                  <a:srgbClr val="FF0000"/>
                </a:solidFill>
              </a:rPr>
              <a:t>Информационная поддержка: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ru-RU" sz="1800" dirty="0" smtClean="0"/>
              <a:t>1)Разработка информационно-справочного наполнения</a:t>
            </a:r>
          </a:p>
          <a:p>
            <a:pPr marL="0" indent="0" eaLnBrk="1" hangingPunct="1"/>
            <a:r>
              <a:rPr lang="ru-RU" sz="1800" dirty="0" smtClean="0"/>
              <a:t>2) Подбор специалиста для осуществления технической поддержки</a:t>
            </a:r>
          </a:p>
          <a:p>
            <a:pPr marL="0" indent="0" eaLnBrk="1" hangingPunct="1"/>
            <a:r>
              <a:rPr lang="ru-RU" sz="1800" dirty="0" smtClean="0"/>
              <a:t>3) Ввод в эксплуатацию информационных стоек</a:t>
            </a:r>
          </a:p>
          <a:p>
            <a:pPr marL="0" indent="0" eaLnBrk="1" hangingPunct="1"/>
            <a:r>
              <a:rPr lang="ru-RU" sz="1800" dirty="0" smtClean="0"/>
              <a:t>4) Разработка рабочей версии путеводителя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800" b="1" i="1" dirty="0" smtClean="0">
                <a:solidFill>
                  <a:srgbClr val="FF0000"/>
                </a:solidFill>
              </a:rPr>
              <a:t>II. </a:t>
            </a:r>
            <a:r>
              <a:rPr lang="ru-RU" sz="1800" b="1" i="1" dirty="0" smtClean="0">
                <a:solidFill>
                  <a:srgbClr val="FF0000"/>
                </a:solidFill>
              </a:rPr>
              <a:t>Центр перевода:</a:t>
            </a:r>
          </a:p>
          <a:p>
            <a:pPr marL="0" indent="0" eaLnBrk="1" hangingPunct="1"/>
            <a:r>
              <a:rPr lang="ru-RU" sz="1800" dirty="0" smtClean="0"/>
              <a:t>1) подбор сотрудников </a:t>
            </a:r>
          </a:p>
          <a:p>
            <a:pPr marL="0" indent="0" eaLnBrk="1" hangingPunct="1"/>
            <a:r>
              <a:rPr lang="ru-RU" sz="1800" i="1" dirty="0" smtClean="0"/>
              <a:t>2) </a:t>
            </a:r>
            <a:r>
              <a:rPr lang="ru-RU" sz="1800" dirty="0" smtClean="0"/>
              <a:t>разработка нормативных документов, регулирующих деятельность центра</a:t>
            </a:r>
          </a:p>
          <a:p>
            <a:pPr marL="0" indent="0" eaLnBrk="1" hangingPunct="1">
              <a:buFont typeface="Arial" charset="0"/>
              <a:buNone/>
            </a:pPr>
            <a:r>
              <a:rPr lang="de-DE" sz="1800" b="1" i="1" dirty="0" smtClean="0">
                <a:solidFill>
                  <a:srgbClr val="FF0000"/>
                </a:solidFill>
              </a:rPr>
              <a:t>III. </a:t>
            </a:r>
            <a:r>
              <a:rPr lang="ru-RU" sz="1800" b="1" i="1" dirty="0" smtClean="0">
                <a:solidFill>
                  <a:srgbClr val="FF0000"/>
                </a:solidFill>
              </a:rPr>
              <a:t>«Англоязычное кафе»</a:t>
            </a:r>
          </a:p>
          <a:p>
            <a:pPr marL="0" indent="0" eaLnBrk="1" hangingPunct="1"/>
            <a:r>
              <a:rPr lang="en-US" sz="1800" dirty="0" smtClean="0"/>
              <a:t>1) </a:t>
            </a:r>
            <a:r>
              <a:rPr lang="ru-RU" sz="1800" dirty="0" smtClean="0"/>
              <a:t>Выбор </a:t>
            </a:r>
            <a:r>
              <a:rPr lang="ru-RU" sz="1800" dirty="0" smtClean="0"/>
              <a:t>помещения</a:t>
            </a:r>
          </a:p>
          <a:p>
            <a:pPr marL="0" indent="0" eaLnBrk="1" hangingPunct="1"/>
            <a:r>
              <a:rPr lang="en-US" sz="1800" dirty="0" smtClean="0"/>
              <a:t>2) </a:t>
            </a:r>
            <a:r>
              <a:rPr lang="ru-RU" sz="1800" dirty="0" smtClean="0"/>
              <a:t>Обучение персонала</a:t>
            </a:r>
            <a:endParaRPr lang="ru-RU" sz="1800" dirty="0" smtClean="0"/>
          </a:p>
          <a:p>
            <a:pPr marL="0" indent="0" eaLnBrk="1" hangingPunct="1"/>
            <a:endParaRPr lang="ru-RU" sz="1800" dirty="0" smtClean="0"/>
          </a:p>
          <a:p>
            <a:pPr marL="0" indent="0" eaLnBrk="1" hangingPunct="1"/>
            <a:endParaRPr lang="ru-RU" sz="1600" dirty="0" smtClean="0"/>
          </a:p>
          <a:p>
            <a:pPr marL="0" indent="0" eaLnBrk="1" hangingPunct="1"/>
            <a:endParaRPr lang="ru-RU" dirty="0" smtClean="0"/>
          </a:p>
          <a:p>
            <a:pPr marL="0" indent="0" eaLnBrk="1" hangingPunct="1"/>
            <a:endParaRPr lang="ru-RU" dirty="0" smtClean="0"/>
          </a:p>
          <a:p>
            <a:pPr marL="0" indent="0" eaLnBrk="1" hangingPunct="1"/>
            <a:endParaRPr lang="ru-RU" dirty="0" smtClean="0"/>
          </a:p>
          <a:p>
            <a:pPr marL="0" indent="0" eaLnBrk="1" hangingPunct="1"/>
            <a:endParaRPr lang="ru-RU" dirty="0" smtClean="0"/>
          </a:p>
        </p:txBody>
      </p:sp>
      <p:pic>
        <p:nvPicPr>
          <p:cNvPr id="23555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214938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smtClean="0">
                <a:solidFill>
                  <a:srgbClr val="0480FC"/>
                </a:solidFill>
              </a:rPr>
              <a:t>Реестр</a:t>
            </a:r>
            <a:r>
              <a:rPr lang="ru-RU" sz="3200" b="1" smtClean="0">
                <a:solidFill>
                  <a:srgbClr val="0480FC"/>
                </a:solidFill>
                <a:latin typeface="Calibri" pitchFamily="34" charset="0"/>
              </a:rPr>
              <a:t> управления рисками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284163" y="2205038"/>
          <a:ext cx="8572257" cy="35390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6062"/>
                <a:gridCol w="394383"/>
                <a:gridCol w="1497989"/>
                <a:gridCol w="945630"/>
                <a:gridCol w="1418445"/>
                <a:gridCol w="827148"/>
                <a:gridCol w="1576977"/>
                <a:gridCol w="1182594"/>
                <a:gridCol w="643029"/>
              </a:tblGrid>
              <a:tr h="6838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риска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Описание риска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Тип риска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Воздействие на параметры проекта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Ранг риска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Предложения по минимизации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Ответственный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</a:tr>
              <a:tr h="74412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Отсутствие мотивации к изучению английского языка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внутренний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Низкое качество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Разработка системы мотивации сотрудников к изучению английского языка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Т.В. Климова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</a:tr>
              <a:tr h="744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Занятость сотрудников, невозможность пройти полный курс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внутренний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Низкое качество обучения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Внедрение новых методов обучения, позволяющих проходить обучение дистанционно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Д.А. Олицкая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</a:tr>
              <a:tr h="7441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Слабый уровень владения английским языком большей части сотрудников ТГУ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внутренний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Несвоевременное выполнение поставленных задач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Обучение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Д.А. </a:t>
                      </a:r>
                      <a:r>
                        <a:rPr lang="ru-RU" sz="1100" dirty="0" err="1" smtClean="0">
                          <a:effectLst/>
                        </a:rPr>
                        <a:t>Олицкая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62" marR="60662" marT="0" marB="0" anchor="ctr"/>
                </a:tc>
              </a:tr>
            </a:tbl>
          </a:graphicData>
        </a:graphic>
      </p:graphicFrame>
      <p:pic>
        <p:nvPicPr>
          <p:cNvPr id="26676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785813"/>
            <a:ext cx="11890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77" name="Rectangle 2"/>
          <p:cNvSpPr>
            <a:spLocks noChangeArrowheads="1"/>
          </p:cNvSpPr>
          <p:nvPr/>
        </p:nvSpPr>
        <p:spPr bwMode="auto">
          <a:xfrm>
            <a:off x="284163" y="1368425"/>
            <a:ext cx="1841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900"/>
          </a:p>
          <a:p>
            <a:pPr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200" smtClean="0">
                <a:latin typeface="Calibri" pitchFamily="34" charset="0"/>
              </a:rPr>
              <a:t/>
            </a:r>
            <a:br>
              <a:rPr lang="ru-RU" sz="2200" smtClean="0">
                <a:latin typeface="Calibri" pitchFamily="34" charset="0"/>
              </a:rPr>
            </a:br>
            <a:r>
              <a:rPr lang="ru-RU" sz="2200" smtClean="0">
                <a:latin typeface="Calibri" pitchFamily="34" charset="0"/>
              </a:rPr>
              <a:t/>
            </a:r>
            <a:br>
              <a:rPr lang="ru-RU" sz="2200" smtClean="0">
                <a:latin typeface="Calibri" pitchFamily="34" charset="0"/>
              </a:rPr>
            </a:br>
            <a:r>
              <a:rPr lang="ru-RU" sz="3000" b="1" smtClean="0">
                <a:solidFill>
                  <a:srgbClr val="0480FC"/>
                </a:solidFill>
              </a:rPr>
              <a:t>Управление рисками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180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80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1800" smtClean="0">
                <a:solidFill>
                  <a:schemeClr val="tx1"/>
                </a:solidFill>
                <a:latin typeface="Calibri" pitchFamily="34" charset="0"/>
              </a:rPr>
            </a:br>
            <a:endParaRPr lang="ru-RU" sz="180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Время занятий по английскому языку было согласовано с обучаемыми и подобрано в соответствии с их пожеланиями</a:t>
            </a:r>
          </a:p>
          <a:p>
            <a:pPr eaLnBrk="1" hangingPunct="1"/>
            <a:r>
              <a:rPr lang="ru-RU" smtClean="0"/>
              <a:t>В процесс обучения вовлечены высококвалифицированные специалисты, владеющие разнообразными методиками обучения, в том числе дистанционного.</a:t>
            </a:r>
          </a:p>
          <a:p>
            <a:pPr eaLnBrk="1" hangingPunct="1"/>
            <a:r>
              <a:rPr lang="ru-RU" smtClean="0"/>
              <a:t> В процесс обучения в этом учебном году планируется вовлечь более 100 сотрудников для наиболее полного охвата всех желающих сотрудников университета</a:t>
            </a:r>
          </a:p>
          <a:p>
            <a:pPr eaLnBrk="1" hangingPunct="1"/>
            <a:endParaRPr lang="ru-RU" sz="1600" smtClean="0"/>
          </a:p>
          <a:p>
            <a:pPr eaLnBrk="1" hangingPunct="1"/>
            <a:endParaRPr lang="ru-RU" sz="1600" smtClean="0"/>
          </a:p>
        </p:txBody>
      </p:sp>
      <p:pic>
        <p:nvPicPr>
          <p:cNvPr id="27651" name="Picture 4" descr="D:\EDIT\Avis\Магистратур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76250"/>
            <a:ext cx="11890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2246</TotalTime>
  <Words>520</Words>
  <Application>Microsoft Office PowerPoint</Application>
  <PresentationFormat>Экран (4:3)</PresentationFormat>
  <Paragraphs>136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                  Создание англоязычной среды в НИ ТГУ</vt:lpstr>
      <vt:lpstr>Презентация PowerPoint</vt:lpstr>
      <vt:lpstr> Цели и задачи проекта </vt:lpstr>
      <vt:lpstr> Цели и задачи проекта </vt:lpstr>
      <vt:lpstr>Состав команды проекта</vt:lpstr>
      <vt:lpstr>Результаты проекта, достигнутые к  1.10.2014г.</vt:lpstr>
      <vt:lpstr>Прогноз до конца календарного года :</vt:lpstr>
      <vt:lpstr>Реестр управления рисками</vt:lpstr>
      <vt:lpstr>  Управление рисками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основные направления подготовки</dc:title>
  <dc:creator>Avis</dc:creator>
  <cp:lastModifiedBy>1</cp:lastModifiedBy>
  <cp:revision>137</cp:revision>
  <dcterms:created xsi:type="dcterms:W3CDTF">2014-05-10T05:43:46Z</dcterms:created>
  <dcterms:modified xsi:type="dcterms:W3CDTF">2014-10-13T12:59:37Z</dcterms:modified>
</cp:coreProperties>
</file>