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05" r:id="rId1"/>
  </p:sldMasterIdLst>
  <p:notesMasterIdLst>
    <p:notesMasterId r:id="rId31"/>
  </p:notesMasterIdLst>
  <p:handoutMasterIdLst>
    <p:handoutMasterId r:id="rId32"/>
  </p:handoutMasterIdLst>
  <p:sldIdLst>
    <p:sldId id="741" r:id="rId2"/>
    <p:sldId id="764" r:id="rId3"/>
    <p:sldId id="765" r:id="rId4"/>
    <p:sldId id="745" r:id="rId5"/>
    <p:sldId id="742" r:id="rId6"/>
    <p:sldId id="746" r:id="rId7"/>
    <p:sldId id="769" r:id="rId8"/>
    <p:sldId id="747" r:id="rId9"/>
    <p:sldId id="770" r:id="rId10"/>
    <p:sldId id="750" r:id="rId11"/>
    <p:sldId id="771" r:id="rId12"/>
    <p:sldId id="766" r:id="rId13"/>
    <p:sldId id="767" r:id="rId14"/>
    <p:sldId id="751" r:id="rId15"/>
    <p:sldId id="778" r:id="rId16"/>
    <p:sldId id="772" r:id="rId17"/>
    <p:sldId id="779" r:id="rId18"/>
    <p:sldId id="773" r:id="rId19"/>
    <p:sldId id="780" r:id="rId20"/>
    <p:sldId id="774" r:id="rId21"/>
    <p:sldId id="781" r:id="rId22"/>
    <p:sldId id="775" r:id="rId23"/>
    <p:sldId id="782" r:id="rId24"/>
    <p:sldId id="783" r:id="rId25"/>
    <p:sldId id="777" r:id="rId26"/>
    <p:sldId id="784" r:id="rId27"/>
    <p:sldId id="768" r:id="rId28"/>
    <p:sldId id="785" r:id="rId29"/>
    <p:sldId id="739" r:id="rId30"/>
  </p:sldIdLst>
  <p:sldSz cx="12192000" cy="6858000"/>
  <p:notesSz cx="6718300" cy="9855200"/>
  <p:custDataLst>
    <p:tags r:id="rId33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366"/>
    <a:srgbClr val="FFFFCC"/>
    <a:srgbClr val="13673F"/>
    <a:srgbClr val="00427A"/>
    <a:srgbClr val="1D4AA3"/>
    <a:srgbClr val="E37735"/>
    <a:srgbClr val="000000"/>
    <a:srgbClr val="FFCC66"/>
    <a:srgbClr val="FFFF99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9" autoAdjust="0"/>
    <p:restoredTop sz="94988" autoAdjust="0"/>
  </p:normalViewPr>
  <p:slideViewPr>
    <p:cSldViewPr>
      <p:cViewPr>
        <p:scale>
          <a:sx n="90" d="100"/>
          <a:sy n="90" d="100"/>
        </p:scale>
        <p:origin x="-1332" y="-5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50" d="100"/>
        <a:sy n="50" d="100"/>
      </p:scale>
      <p:origin x="0" y="4032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10260" cy="49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4" tIns="45627" rIns="91254" bIns="45627" numCol="1" anchor="t" anchorCtr="0" compatLnSpc="1">
            <a:prstTxWarp prst="textNoShape">
              <a:avLst/>
            </a:prstTxWarp>
          </a:bodyPr>
          <a:lstStyle>
            <a:lvl1pPr defTabSz="913211" eaLnBrk="0" hangingPunct="0">
              <a:defRPr sz="1200">
                <a:latin typeface="Franklin Gothic Medium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456" y="1"/>
            <a:ext cx="2910260" cy="49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4" tIns="45627" rIns="91254" bIns="45627" numCol="1" anchor="t" anchorCtr="0" compatLnSpc="1">
            <a:prstTxWarp prst="textNoShape">
              <a:avLst/>
            </a:prstTxWarp>
          </a:bodyPr>
          <a:lstStyle>
            <a:lvl1pPr algn="r" defTabSz="913211" eaLnBrk="0" hangingPunct="0">
              <a:defRPr sz="1200">
                <a:latin typeface="Franklin Gothic Medium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60617"/>
            <a:ext cx="2910260" cy="49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4" tIns="45627" rIns="91254" bIns="45627" numCol="1" anchor="b" anchorCtr="0" compatLnSpc="1">
            <a:prstTxWarp prst="textNoShape">
              <a:avLst/>
            </a:prstTxWarp>
          </a:bodyPr>
          <a:lstStyle>
            <a:lvl1pPr defTabSz="913211" eaLnBrk="0" hangingPunct="0">
              <a:defRPr sz="1200">
                <a:latin typeface="Franklin Gothic Medium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456" y="9360617"/>
            <a:ext cx="2910260" cy="49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4" tIns="45627" rIns="91254" bIns="45627" numCol="1" anchor="b" anchorCtr="0" compatLnSpc="1">
            <a:prstTxWarp prst="textNoShape">
              <a:avLst/>
            </a:prstTxWarp>
          </a:bodyPr>
          <a:lstStyle>
            <a:lvl1pPr algn="r" defTabSz="913211" eaLnBrk="0" hangingPunct="0">
              <a:defRPr sz="1200">
                <a:latin typeface="Franklin Gothic Medium" pitchFamily="34" charset="0"/>
              </a:defRPr>
            </a:lvl1pPr>
          </a:lstStyle>
          <a:p>
            <a:pPr>
              <a:defRPr/>
            </a:pPr>
            <a:fld id="{FFF95D32-19C3-4A76-A9B8-B22CD36D6F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716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10260" cy="49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4" tIns="45627" rIns="91254" bIns="45627" numCol="1" anchor="t" anchorCtr="0" compatLnSpc="1">
            <a:prstTxWarp prst="textNoShape">
              <a:avLst/>
            </a:prstTxWarp>
          </a:bodyPr>
          <a:lstStyle>
            <a:lvl1pPr defTabSz="913211" eaLnBrk="0" hangingPunct="0">
              <a:defRPr sz="1200">
                <a:latin typeface="Franklin Gothic Medium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2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6456" y="1"/>
            <a:ext cx="2910260" cy="49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4" tIns="45627" rIns="91254" bIns="45627" numCol="1" anchor="t" anchorCtr="0" compatLnSpc="1">
            <a:prstTxWarp prst="textNoShape">
              <a:avLst/>
            </a:prstTxWarp>
          </a:bodyPr>
          <a:lstStyle>
            <a:lvl1pPr algn="r" defTabSz="913211" eaLnBrk="0" hangingPunct="0">
              <a:defRPr sz="1200">
                <a:latin typeface="Franklin Gothic Medium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4613" y="738188"/>
            <a:ext cx="6567487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2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355" y="4681102"/>
            <a:ext cx="5375590" cy="443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4" tIns="45627" rIns="91254" bIns="456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92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60617"/>
            <a:ext cx="2910260" cy="49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4" tIns="45627" rIns="91254" bIns="45627" numCol="1" anchor="b" anchorCtr="0" compatLnSpc="1">
            <a:prstTxWarp prst="textNoShape">
              <a:avLst/>
            </a:prstTxWarp>
          </a:bodyPr>
          <a:lstStyle>
            <a:lvl1pPr defTabSz="913211" eaLnBrk="0" hangingPunct="0">
              <a:defRPr sz="1200">
                <a:latin typeface="Franklin Gothic Medium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2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6456" y="9360617"/>
            <a:ext cx="2910260" cy="49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4" tIns="45627" rIns="91254" bIns="45627" numCol="1" anchor="b" anchorCtr="0" compatLnSpc="1">
            <a:prstTxWarp prst="textNoShape">
              <a:avLst/>
            </a:prstTxWarp>
          </a:bodyPr>
          <a:lstStyle>
            <a:lvl1pPr algn="r" defTabSz="913211" eaLnBrk="0" hangingPunct="0">
              <a:defRPr sz="1200">
                <a:latin typeface="Franklin Gothic Medium" pitchFamily="34" charset="0"/>
              </a:defRPr>
            </a:lvl1pPr>
          </a:lstStyle>
          <a:p>
            <a:pPr>
              <a:defRPr/>
            </a:pPr>
            <a:fld id="{AE16173F-3208-4D03-AFAF-CE72CDDA2D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1654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anklin Gothic Medium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anklin Gothic Medium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anklin Gothic Medium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anklin Gothic Medium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anklin Gothic Medium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6173F-3208-4D03-AFAF-CE72CDDA2D28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4526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5877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364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8873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5743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206694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1245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1402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8544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46412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519289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61721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Line 5"/>
          <p:cNvSpPr>
            <a:spLocks noChangeShapeType="1"/>
          </p:cNvSpPr>
          <p:nvPr/>
        </p:nvSpPr>
        <p:spPr bwMode="auto">
          <a:xfrm flipV="1">
            <a:off x="812800" y="6524625"/>
            <a:ext cx="10566400" cy="0"/>
          </a:xfrm>
          <a:prstGeom prst="line">
            <a:avLst/>
          </a:prstGeom>
          <a:noFill/>
          <a:ln w="31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617" y="1"/>
            <a:ext cx="12048067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1" y="1"/>
            <a:ext cx="624417" cy="6092825"/>
          </a:xfrm>
          <a:prstGeom prst="rect">
            <a:avLst/>
          </a:prstGeom>
          <a:solidFill>
            <a:srgbClr val="96B4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>
              <a:solidFill>
                <a:schemeClr val="folHlink"/>
              </a:solidFill>
            </a:endParaRPr>
          </a:p>
        </p:txBody>
      </p:sp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1" y="5734050"/>
            <a:ext cx="624417" cy="649288"/>
          </a:xfrm>
          <a:prstGeom prst="ellipse">
            <a:avLst/>
          </a:prstGeom>
          <a:solidFill>
            <a:srgbClr val="96B4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9456" y="980728"/>
            <a:ext cx="10363200" cy="1368152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Проект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«Создание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инновационно-активной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среды, поддерживающей процесс управления изменениями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 постоянной основе»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Система проявления и поддержки </a:t>
            </a:r>
            <a:r>
              <a:rPr lang="ru-RU" sz="3200" b="1" smtClean="0">
                <a:latin typeface="Times New Roman" panose="02020603050405020304" pitchFamily="18" charset="0"/>
                <a:ea typeface="Calibri" panose="020F0502020204030204" pitchFamily="34" charset="0"/>
              </a:rPr>
              <a:t>инициатив </a:t>
            </a:r>
            <a:r>
              <a:rPr lang="ru-RU" sz="3200" b="1" smtClean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3200" b="1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smtClean="0">
                <a:latin typeface="Times New Roman" panose="02020603050405020304" pitchFamily="18" charset="0"/>
                <a:ea typeface="Calibri" panose="020F0502020204030204" pitchFamily="34" charset="0"/>
              </a:rPr>
              <a:t>по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развитию Университета 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5640" y="5589240"/>
            <a:ext cx="8534400" cy="924508"/>
          </a:xfrm>
        </p:spPr>
        <p:txBody>
          <a:bodyPr/>
          <a:lstStyle/>
          <a:p>
            <a:pPr algn="r"/>
            <a:r>
              <a:rPr lang="ru-RU" sz="2000" dirty="0" smtClean="0">
                <a:latin typeface="Cambria" panose="02040503050406030204" pitchFamily="18" charset="0"/>
              </a:rPr>
              <a:t>Менеджер </a:t>
            </a:r>
            <a:r>
              <a:rPr lang="ru-RU" sz="2000" dirty="0" smtClean="0">
                <a:latin typeface="Cambria" panose="02040503050406030204" pitchFamily="18" charset="0"/>
              </a:rPr>
              <a:t>проекта Е.А. Суханова</a:t>
            </a:r>
            <a:endParaRPr lang="ru-RU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157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52" y="836712"/>
            <a:ext cx="10972800" cy="926976"/>
          </a:xfrm>
        </p:spPr>
        <p:txBody>
          <a:bodyPr/>
          <a:lstStyle/>
          <a:p>
            <a:pPr marL="457200" indent="450215"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Workshop «Лучшие образовательные и научные практики магистратуры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ФилФ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ТГУ»: обобщение позитивного опыта для развития магистратуры</a:t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1404" y="1520788"/>
            <a:ext cx="5384800" cy="4525963"/>
          </a:xfrm>
        </p:spPr>
        <p:txBody>
          <a:bodyPr/>
          <a:lstStyle/>
          <a:p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Филологический факультет НИ ТГУ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28148" y="126727"/>
            <a:ext cx="46449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FFFFFF"/>
                </a:solidFill>
                <a:ea typeface="Calibri" panose="020F0502020204030204" pitchFamily="34" charset="0"/>
              </a:rPr>
              <a:t>Номинация «Повышение качества образовательной деятельности в </a:t>
            </a:r>
            <a:r>
              <a:rPr lang="ru-RU" sz="1600" b="1" dirty="0" smtClean="0">
                <a:solidFill>
                  <a:srgbClr val="FFFFFF"/>
                </a:solidFill>
                <a:ea typeface="Calibri" panose="020F0502020204030204" pitchFamily="34" charset="0"/>
              </a:rPr>
              <a:t>ТГУ»</a:t>
            </a:r>
            <a:endParaRPr lang="ru-RU" sz="2400" b="1" dirty="0">
              <a:solidFill>
                <a:srgbClr val="FFFFFF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440425" y="1600201"/>
            <a:ext cx="5630416" cy="4525963"/>
          </a:xfrm>
          <a:prstGeom prst="rect">
            <a:avLst/>
          </a:prstGeom>
        </p:spPr>
        <p:txBody>
          <a:bodyPr/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ru-RU" sz="2400" b="1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Результаты:</a:t>
            </a:r>
            <a:endParaRPr lang="en-US" sz="2400" b="1" kern="0" dirty="0" smtClean="0"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20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Проведена </a:t>
            </a:r>
            <a:r>
              <a:rPr lang="ru-RU" sz="20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рабочая площадка  для студентов,  выпускников </a:t>
            </a:r>
            <a:r>
              <a:rPr lang="ru-RU" sz="20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магистратуры, </a:t>
            </a:r>
            <a:r>
              <a:rPr lang="ru-RU" sz="20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руководителей </a:t>
            </a:r>
            <a:r>
              <a:rPr lang="ru-RU" sz="20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направлений и </a:t>
            </a:r>
            <a:r>
              <a:rPr lang="ru-RU" sz="20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преподавателей факультета</a:t>
            </a:r>
            <a:endParaRPr lang="ru-RU" sz="2000" kern="0" dirty="0"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20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Организация круглого стола по предложениям  улучшения работы практики магистратур </a:t>
            </a:r>
            <a:endParaRPr lang="ru-RU" sz="2000" kern="0" dirty="0"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20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Разработано Положение о проведении </a:t>
            </a:r>
            <a:r>
              <a:rPr lang="ru-RU" sz="2000" kern="0" dirty="0" err="1" smtClean="0">
                <a:latin typeface="Garamond" panose="02020404030301010803" pitchFamily="18" charset="0"/>
                <a:ea typeface="Times New Roman" panose="02020603050405020304" pitchFamily="18" charset="0"/>
              </a:rPr>
              <a:t>Workshop</a:t>
            </a:r>
            <a:r>
              <a:rPr lang="ru-RU" sz="20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 по презентации магистерских программ</a:t>
            </a:r>
          </a:p>
          <a:p>
            <a:endParaRPr lang="ru-RU" sz="2400" kern="0" dirty="0" smtClean="0"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9579" y="2032751"/>
            <a:ext cx="3538736" cy="2359157"/>
          </a:xfrm>
          <a:prstGeom prst="rect">
            <a:avLst/>
          </a:prstGeo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990" y="2384884"/>
            <a:ext cx="2418530" cy="342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6585" y="4222796"/>
            <a:ext cx="2980674" cy="198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623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52" y="836712"/>
            <a:ext cx="11928648" cy="926976"/>
          </a:xfrm>
        </p:spPr>
        <p:txBody>
          <a:bodyPr/>
          <a:lstStyle/>
          <a:p>
            <a:pPr marL="457200" indent="450215"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Философский межфакультетский Клуб «Фонарь Диогена»: разработка методик формирования исследовательских, аналитических и креативных компетенций у студентов</a:t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1404" y="1520788"/>
            <a:ext cx="5384800" cy="4525963"/>
          </a:xfrm>
        </p:spPr>
        <p:txBody>
          <a:bodyPr/>
          <a:lstStyle/>
          <a:p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Философский факультет НИ ТГУ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28148" y="126727"/>
            <a:ext cx="46449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FFFFFF"/>
                </a:solidFill>
                <a:ea typeface="Calibri" panose="020F0502020204030204" pitchFamily="34" charset="0"/>
              </a:rPr>
              <a:t>Номинация «Повышение качества образовательной деятельности в </a:t>
            </a:r>
            <a:r>
              <a:rPr lang="ru-RU" sz="1600" b="1" dirty="0" smtClean="0">
                <a:solidFill>
                  <a:srgbClr val="FFFFFF"/>
                </a:solidFill>
                <a:ea typeface="Calibri" panose="020F0502020204030204" pitchFamily="34" charset="0"/>
              </a:rPr>
              <a:t>ТГУ»</a:t>
            </a:r>
            <a:endParaRPr lang="ru-RU" sz="2400" b="1" dirty="0">
              <a:solidFill>
                <a:srgbClr val="FFFFFF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240016" y="1600201"/>
            <a:ext cx="5951983" cy="4525963"/>
          </a:xfrm>
          <a:prstGeom prst="rect">
            <a:avLst/>
          </a:prstGeom>
        </p:spPr>
        <p:txBody>
          <a:bodyPr/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ru-RU" sz="2400" b="1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Результаты:</a:t>
            </a:r>
            <a:endParaRPr lang="en-US" sz="2400" b="1" kern="0" dirty="0" smtClean="0"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spcBef>
                <a:spcPts val="1000"/>
              </a:spcBef>
            </a:pPr>
            <a:r>
              <a:rPr lang="ru-RU" sz="18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Модифицирована образовательная </a:t>
            </a:r>
            <a:r>
              <a:rPr lang="ru-RU" sz="18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программа </a:t>
            </a:r>
            <a:r>
              <a:rPr lang="ru-RU" sz="18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Клуба «Философские </a:t>
            </a:r>
            <a:r>
              <a:rPr lang="ru-RU" sz="18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дебаты» </a:t>
            </a:r>
          </a:p>
          <a:p>
            <a:pPr>
              <a:spcBef>
                <a:spcPts val="1000"/>
              </a:spcBef>
            </a:pPr>
            <a:r>
              <a:rPr lang="ru-RU" sz="18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Интегрированы программы  </a:t>
            </a:r>
            <a:r>
              <a:rPr lang="ru-RU" sz="18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Клуба  </a:t>
            </a:r>
            <a:r>
              <a:rPr lang="ru-RU" sz="18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с </a:t>
            </a:r>
            <a:r>
              <a:rPr lang="ru-RU" sz="18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учебным курсом «Теория и практика аргументации»</a:t>
            </a:r>
          </a:p>
          <a:p>
            <a:pPr>
              <a:spcBef>
                <a:spcPts val="1000"/>
              </a:spcBef>
            </a:pPr>
            <a:r>
              <a:rPr lang="ru-RU" sz="18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Разработан план реализации </a:t>
            </a:r>
            <a:r>
              <a:rPr lang="ru-RU" sz="18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«Философских </a:t>
            </a:r>
            <a:r>
              <a:rPr lang="ru-RU" sz="18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дебатов» для студентов </a:t>
            </a:r>
            <a:r>
              <a:rPr lang="ru-RU" sz="18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и </a:t>
            </a:r>
            <a:r>
              <a:rPr lang="ru-RU" sz="18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школьников  в 2015-16 </a:t>
            </a:r>
            <a:r>
              <a:rPr lang="ru-RU" sz="1800" kern="0" dirty="0" err="1" smtClean="0">
                <a:latin typeface="Garamond" panose="02020404030301010803" pitchFamily="18" charset="0"/>
                <a:ea typeface="Times New Roman" panose="02020603050405020304" pitchFamily="18" charset="0"/>
              </a:rPr>
              <a:t>уч.г</a:t>
            </a:r>
            <a:r>
              <a:rPr lang="ru-RU" sz="18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.</a:t>
            </a:r>
            <a:endParaRPr lang="ru-RU" sz="1800" kern="0" dirty="0"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spcBef>
                <a:spcPts val="1000"/>
              </a:spcBef>
            </a:pPr>
            <a:r>
              <a:rPr lang="ru-RU" sz="18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Программа Клуба включена в план работы со школами –</a:t>
            </a:r>
            <a:r>
              <a:rPr lang="ru-RU" sz="18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партнерами</a:t>
            </a:r>
            <a:endParaRPr lang="ru-RU" sz="1800" kern="0" dirty="0"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spcBef>
                <a:spcPts val="1000"/>
              </a:spcBef>
            </a:pPr>
            <a:r>
              <a:rPr lang="ru-RU" sz="18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Участниками </a:t>
            </a:r>
            <a:r>
              <a:rPr lang="ru-RU" sz="18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работы </a:t>
            </a:r>
            <a:r>
              <a:rPr lang="ru-RU" sz="18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Клуба стали 56 </a:t>
            </a:r>
            <a:r>
              <a:rPr lang="ru-RU" sz="18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человек, включая студентов  шести факультетов ТГУ (</a:t>
            </a:r>
            <a:r>
              <a:rPr lang="ru-RU" sz="1800" kern="0" dirty="0" err="1">
                <a:latin typeface="Garamond" panose="02020404030301010803" pitchFamily="18" charset="0"/>
                <a:ea typeface="Times New Roman" panose="02020603050405020304" pitchFamily="18" charset="0"/>
              </a:rPr>
              <a:t>ФсФ</a:t>
            </a:r>
            <a:r>
              <a:rPr lang="ru-RU" sz="18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, ЮИ, ФПМК, ИФ,  </a:t>
            </a:r>
            <a:r>
              <a:rPr lang="ru-RU" sz="1800" kern="0" dirty="0" err="1">
                <a:latin typeface="Garamond" panose="02020404030301010803" pitchFamily="18" charset="0"/>
                <a:ea typeface="Times New Roman" panose="02020603050405020304" pitchFamily="18" charset="0"/>
              </a:rPr>
              <a:t>ИИиК</a:t>
            </a:r>
            <a:r>
              <a:rPr lang="ru-RU" sz="18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, </a:t>
            </a:r>
            <a:r>
              <a:rPr lang="ru-RU" sz="1800" kern="0" dirty="0" err="1">
                <a:latin typeface="Garamond" panose="02020404030301010803" pitchFamily="18" charset="0"/>
                <a:ea typeface="Times New Roman" panose="02020603050405020304" pitchFamily="18" charset="0"/>
              </a:rPr>
              <a:t>ФилФ</a:t>
            </a:r>
            <a:r>
              <a:rPr lang="ru-RU" sz="18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), 12 школьников старших классов и 10 преподавателей </a:t>
            </a:r>
            <a:r>
              <a:rPr lang="ru-RU" sz="1800" kern="0" dirty="0" err="1" smtClean="0">
                <a:latin typeface="Garamond" panose="02020404030301010803" pitchFamily="18" charset="0"/>
                <a:ea typeface="Times New Roman" panose="02020603050405020304" pitchFamily="18" charset="0"/>
              </a:rPr>
              <a:t>ФсФ</a:t>
            </a:r>
            <a:endParaRPr lang="ru-RU" sz="1800" kern="0" dirty="0" smtClean="0"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1724" y="2445875"/>
            <a:ext cx="1976456" cy="24705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6268" y="2160024"/>
            <a:ext cx="2521644" cy="32474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08956" y="4281022"/>
            <a:ext cx="2732535" cy="22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642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75420" y="980728"/>
            <a:ext cx="10972800" cy="796950"/>
          </a:xfrm>
        </p:spPr>
        <p:txBody>
          <a:bodyPr/>
          <a:lstStyle/>
          <a:p>
            <a:pPr algn="ctr"/>
            <a:r>
              <a:rPr lang="ru-RU" sz="3200" b="1" dirty="0">
                <a:latin typeface="Garamond" panose="02020404030301010803" pitchFamily="18" charset="0"/>
              </a:rPr>
              <a:t>Поддержка инициативных проектов</a:t>
            </a:r>
            <a:br>
              <a:rPr lang="ru-RU" sz="3200" b="1" dirty="0">
                <a:latin typeface="Garamond" panose="02020404030301010803" pitchFamily="18" charset="0"/>
              </a:rPr>
            </a:br>
            <a:endParaRPr lang="ru-RU" sz="3200" b="1" dirty="0">
              <a:latin typeface="Garamond" panose="02020404030301010803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09600" y="1600201"/>
            <a:ext cx="11582400" cy="4525963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ru-RU" sz="3200" dirty="0" smtClean="0">
                <a:latin typeface="Garamond" panose="02020404030301010803" pitchFamily="18" charset="0"/>
              </a:rPr>
              <a:t>Цель: создание ресурса (модели, механизмы, </a:t>
            </a:r>
            <a:r>
              <a:rPr lang="ru-RU" sz="3200" dirty="0" smtClean="0">
                <a:latin typeface="Garamond" panose="02020404030301010803" pitchFamily="18" charset="0"/>
              </a:rPr>
              <a:t>педагогические  </a:t>
            </a:r>
            <a:r>
              <a:rPr lang="ru-RU" sz="3200" dirty="0" smtClean="0">
                <a:latin typeface="Garamond" panose="02020404030301010803" pitchFamily="18" charset="0"/>
              </a:rPr>
              <a:t>средства и др.) для дальнейшего использования на постоянной основе</a:t>
            </a:r>
          </a:p>
          <a:p>
            <a:pPr>
              <a:spcBef>
                <a:spcPts val="1800"/>
              </a:spcBef>
            </a:pPr>
            <a:r>
              <a:rPr lang="ru-RU" sz="3200" dirty="0" smtClean="0">
                <a:latin typeface="Garamond" panose="02020404030301010803" pitchFamily="18" charset="0"/>
              </a:rPr>
              <a:t>7 проектов поддержано (июнь-декабрь 2015)</a:t>
            </a:r>
          </a:p>
          <a:p>
            <a:pPr>
              <a:spcBef>
                <a:spcPts val="1800"/>
              </a:spcBef>
            </a:pPr>
            <a:r>
              <a:rPr lang="ru-RU" sz="3200" dirty="0" smtClean="0">
                <a:latin typeface="Garamond" panose="02020404030301010803" pitchFamily="18" charset="0"/>
              </a:rPr>
              <a:t>Средняя стоимость реализации проекта: 180 000 руб.</a:t>
            </a:r>
          </a:p>
          <a:p>
            <a:pPr>
              <a:spcBef>
                <a:spcPts val="1800"/>
              </a:spcBef>
            </a:pPr>
            <a:r>
              <a:rPr lang="ru-RU" sz="3200" dirty="0" smtClean="0">
                <a:latin typeface="Garamond" panose="02020404030301010803" pitchFamily="18" charset="0"/>
              </a:rPr>
              <a:t>Срок реализации 3-6 мес.</a:t>
            </a:r>
            <a:endParaRPr lang="ru-RU" sz="3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780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580926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Garamond" panose="02020404030301010803" pitchFamily="18" charset="0"/>
              </a:rPr>
              <a:t>Проекты, поддержанные для реализации лето-осень 2015</a:t>
            </a:r>
            <a:endParaRPr lang="ru-RU" sz="2400" b="1" dirty="0"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450" y="1232756"/>
            <a:ext cx="11568549" cy="5328592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Разработка </a:t>
            </a:r>
            <a:r>
              <a:rPr lang="ru-RU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и апробация механизмов профориентации школьников по естественно-научному и физико-математическому </a:t>
            </a:r>
            <a:r>
              <a:rPr lang="ru-RU" sz="20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направлениям. </a:t>
            </a:r>
            <a:r>
              <a:rPr lang="ru-RU" sz="20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ФМШ</a:t>
            </a:r>
            <a:endParaRPr lang="ru-RU" sz="2000" b="1" dirty="0">
              <a:solidFill>
                <a:schemeClr val="accent2"/>
              </a:solidFill>
              <a:latin typeface="Garamond" panose="02020404030301010803" pitchFamily="18" charset="0"/>
            </a:endParaRP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Создание механизмов координации деятельности учреждений </a:t>
            </a:r>
            <a:r>
              <a:rPr lang="ru-RU" sz="20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культуры </a:t>
            </a:r>
            <a:r>
              <a:rPr lang="ru-RU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Томской области (библиотек, архивов, музеев) в части реализации единой политики сохранения книжных памятников для усиления роли ТГУ в </a:t>
            </a:r>
            <a:r>
              <a:rPr lang="ru-RU" sz="20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регионе. </a:t>
            </a:r>
            <a:r>
              <a:rPr lang="ru-RU" sz="2000" b="1" dirty="0">
                <a:latin typeface="Garamond" panose="02020404030301010803" pitchFamily="18" charset="0"/>
                <a:ea typeface="Times New Roman" panose="02020603050405020304" pitchFamily="18" charset="0"/>
              </a:rPr>
              <a:t>Научная библиотека </a:t>
            </a:r>
            <a:endParaRPr lang="ru-RU" sz="2000" b="1" dirty="0" smtClean="0"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Разработка </a:t>
            </a:r>
            <a:r>
              <a:rPr lang="ru-RU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и апробация механизмов усиления влияния университета на развитие молодежного предпринимательства  в целях повышения качества жизни на сельской территории и в малых </a:t>
            </a:r>
            <a:r>
              <a:rPr lang="ru-RU" sz="20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городах</a:t>
            </a:r>
            <a:r>
              <a:rPr lang="ru-RU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.</a:t>
            </a:r>
            <a:r>
              <a:rPr lang="ru-RU" sz="20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Институт </a:t>
            </a:r>
            <a:r>
              <a:rPr lang="ru-RU" sz="2000" b="1" dirty="0">
                <a:latin typeface="Garamond" panose="02020404030301010803" pitchFamily="18" charset="0"/>
                <a:ea typeface="Times New Roman" panose="02020603050405020304" pitchFamily="18" charset="0"/>
              </a:rPr>
              <a:t>инноваций в </a:t>
            </a:r>
            <a:r>
              <a:rPr lang="ru-RU" sz="20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образовании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 Исследование </a:t>
            </a:r>
            <a:r>
              <a:rPr lang="ru-RU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восприятия университета международными </a:t>
            </a:r>
            <a:r>
              <a:rPr lang="ru-RU" sz="20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студентами. </a:t>
            </a:r>
            <a:r>
              <a:rPr lang="ru-RU" sz="20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ТВЦ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Разработка и апробация механизмов профориентации школьников по направлению </a:t>
            </a:r>
            <a:r>
              <a:rPr lang="ru-RU" sz="20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Робототехника. </a:t>
            </a:r>
            <a:r>
              <a:rPr lang="ru-RU" sz="20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РФФ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Исследование возможностей повышения  презентационного,  научного и образовательного потенциала экспозиций СБС ТГУ, </a:t>
            </a:r>
            <a:r>
              <a:rPr lang="ru-RU" sz="2000" b="1" dirty="0">
                <a:latin typeface="Garamond" panose="02020404030301010803" pitchFamily="18" charset="0"/>
                <a:ea typeface="Times New Roman" panose="02020603050405020304" pitchFamily="18" charset="0"/>
              </a:rPr>
              <a:t>Сибирский Ботанический сад </a:t>
            </a:r>
            <a:r>
              <a:rPr lang="ru-RU" sz="20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ТГУ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Проведение </a:t>
            </a:r>
            <a:r>
              <a:rPr lang="ru-RU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Региональной летней Школы для учителей </a:t>
            </a:r>
            <a:r>
              <a:rPr lang="ru-RU" sz="20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физики. </a:t>
            </a:r>
            <a:r>
              <a:rPr lang="ru-RU" sz="20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ФФ</a:t>
            </a:r>
            <a:endParaRPr lang="ru-RU" sz="2000" b="1" dirty="0"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017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00708"/>
            <a:ext cx="12192000" cy="962980"/>
          </a:xfrm>
        </p:spPr>
        <p:txBody>
          <a:bodyPr/>
          <a:lstStyle/>
          <a:p>
            <a:pPr marL="457200" indent="450215" algn="ctr">
              <a:spcAft>
                <a:spcPts val="0"/>
              </a:spcAft>
            </a:pPr>
            <a:r>
              <a:rPr lang="ru-RU" sz="2000" b="1" dirty="0">
                <a:latin typeface="Garamond" panose="02020404030301010803" pitchFamily="18" charset="0"/>
              </a:rPr>
              <a:t>Создание механизмов координации деятельности учреждений культуры Томской области (библиотек, архивов, музеев) в части реализации единой политики </a:t>
            </a:r>
            <a:r>
              <a:rPr lang="ru-RU" sz="2000" b="1" dirty="0" smtClean="0">
                <a:latin typeface="Garamond" panose="02020404030301010803" pitchFamily="18" charset="0"/>
              </a:rPr>
              <a:t/>
            </a:r>
            <a:br>
              <a:rPr lang="ru-RU" sz="2000" b="1" dirty="0" smtClean="0">
                <a:latin typeface="Garamond" panose="02020404030301010803" pitchFamily="18" charset="0"/>
              </a:rPr>
            </a:br>
            <a:r>
              <a:rPr lang="ru-RU" sz="2000" b="1" dirty="0" smtClean="0">
                <a:latin typeface="Garamond" panose="02020404030301010803" pitchFamily="18" charset="0"/>
              </a:rPr>
              <a:t>сохранения </a:t>
            </a:r>
            <a:r>
              <a:rPr lang="ru-RU" sz="2000" b="1" dirty="0">
                <a:latin typeface="Garamond" panose="02020404030301010803" pitchFamily="18" charset="0"/>
              </a:rPr>
              <a:t>книжных </a:t>
            </a:r>
            <a:r>
              <a:rPr lang="ru-RU" sz="2000" b="1" dirty="0" smtClean="0">
                <a:latin typeface="Garamond" panose="02020404030301010803" pitchFamily="18" charset="0"/>
              </a:rPr>
              <a:t>памятников  для </a:t>
            </a:r>
            <a:r>
              <a:rPr lang="ru-RU" sz="2000" b="1" dirty="0">
                <a:latin typeface="Garamond" panose="02020404030301010803" pitchFamily="18" charset="0"/>
              </a:rPr>
              <a:t>усиления роли ТГУ в регионе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95400" y="1763688"/>
            <a:ext cx="4730316" cy="4525963"/>
          </a:xfrm>
        </p:spPr>
        <p:txBody>
          <a:bodyPr/>
          <a:lstStyle/>
          <a:p>
            <a:r>
              <a:rPr lang="ru-RU" sz="2400" dirty="0" smtClean="0">
                <a:latin typeface="Garamond" panose="02020404030301010803" pitchFamily="18" charset="0"/>
              </a:rPr>
              <a:t>Научная библиотека ТГУ</a:t>
            </a:r>
            <a:endParaRPr lang="ru-RU" sz="2400" dirty="0">
              <a:latin typeface="Garamond" panose="02020404030301010803" pitchFamily="18" charset="0"/>
            </a:endParaRPr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7464152" y="1988840"/>
            <a:ext cx="4572508" cy="4464496"/>
          </a:xfrm>
          <a:prstGeom prst="rect">
            <a:avLst/>
          </a:prstGeom>
        </p:spPr>
        <p:txBody>
          <a:bodyPr/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2000" b="1" kern="0" dirty="0" smtClean="0">
                <a:latin typeface="Garamond" panose="02020404030301010803" pitchFamily="18" charset="0"/>
              </a:rPr>
              <a:t>Результаты:</a:t>
            </a:r>
          </a:p>
          <a:p>
            <a:pPr>
              <a:spcBef>
                <a:spcPts val="1200"/>
              </a:spcBef>
            </a:pPr>
            <a:r>
              <a:rPr lang="ru-RU" sz="2000" kern="0" dirty="0" smtClean="0">
                <a:latin typeface="Garamond" panose="02020404030301010803" pitchFamily="18" charset="0"/>
              </a:rPr>
              <a:t>Создан </a:t>
            </a:r>
            <a:r>
              <a:rPr lang="ru-RU" sz="2000" kern="0" dirty="0">
                <a:latin typeface="Garamond" panose="02020404030301010803" pitchFamily="18" charset="0"/>
              </a:rPr>
              <a:t>реестр учреждений, заинтересованных во взаимодействии с Региональным </a:t>
            </a:r>
            <a:r>
              <a:rPr lang="ru-RU" sz="2000" kern="0" dirty="0" smtClean="0">
                <a:latin typeface="Garamond" panose="02020404030301010803" pitchFamily="18" charset="0"/>
              </a:rPr>
              <a:t>центром</a:t>
            </a:r>
          </a:p>
          <a:p>
            <a:pPr>
              <a:spcBef>
                <a:spcPts val="1200"/>
              </a:spcBef>
            </a:pPr>
            <a:r>
              <a:rPr lang="ru-RU" sz="2000" kern="0" dirty="0">
                <a:latin typeface="Garamond" panose="02020404030301010803" pitchFamily="18" charset="0"/>
              </a:rPr>
              <a:t>Выработана и утверждена </a:t>
            </a:r>
            <a:r>
              <a:rPr lang="ru-RU" sz="2000" kern="0" dirty="0" smtClean="0">
                <a:latin typeface="Garamond" panose="02020404030301010803" pitchFamily="18" charset="0"/>
              </a:rPr>
              <a:t>структура </a:t>
            </a:r>
            <a:r>
              <a:rPr lang="ru-RU" sz="2000" kern="0" dirty="0">
                <a:latin typeface="Garamond" panose="02020404030301010803" pitchFamily="18" charset="0"/>
              </a:rPr>
              <a:t>сайта «Книжные памятники Томской области»</a:t>
            </a:r>
          </a:p>
          <a:p>
            <a:pPr>
              <a:spcBef>
                <a:spcPts val="1200"/>
              </a:spcBef>
            </a:pPr>
            <a:r>
              <a:rPr lang="ru-RU" sz="2000" kern="0" dirty="0" smtClean="0">
                <a:latin typeface="Garamond" panose="02020404030301010803" pitchFamily="18" charset="0"/>
              </a:rPr>
              <a:t>Идет формирование базы данных с полнотекстовыми </a:t>
            </a:r>
            <a:r>
              <a:rPr lang="ru-RU" sz="2000" kern="0" dirty="0" smtClean="0">
                <a:latin typeface="Garamond" panose="02020404030301010803" pitchFamily="18" charset="0"/>
              </a:rPr>
              <a:t>документами</a:t>
            </a:r>
          </a:p>
          <a:p>
            <a:pPr>
              <a:spcBef>
                <a:spcPts val="1200"/>
              </a:spcBef>
            </a:pPr>
            <a:r>
              <a:rPr lang="ru-RU" sz="2000" kern="0" dirty="0" smtClean="0">
                <a:latin typeface="Garamond" panose="02020404030301010803" pitchFamily="18" charset="0"/>
              </a:rPr>
              <a:t>Создан проект нормативного документа: «Положение о книжных памятниках Томской области» </a:t>
            </a:r>
          </a:p>
          <a:p>
            <a:endParaRPr lang="ru-RU" sz="2000" kern="0" dirty="0" smtClean="0">
              <a:latin typeface="Garamond" panose="02020404030301010803" pitchFamily="18" charset="0"/>
            </a:endParaRPr>
          </a:p>
          <a:p>
            <a:endParaRPr lang="ru-RU" sz="2000" kern="0" dirty="0">
              <a:latin typeface="Garamond" panose="02020404030301010803" pitchFamily="18" charset="0"/>
            </a:endParaRPr>
          </a:p>
        </p:txBody>
      </p:sp>
      <p:pic>
        <p:nvPicPr>
          <p:cNvPr id="8194" name="Рисунок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96" t="35697" r="40593" b="5990"/>
          <a:stretch/>
        </p:blipFill>
        <p:spPr bwMode="auto">
          <a:xfrm>
            <a:off x="1033313" y="2204864"/>
            <a:ext cx="5087585" cy="358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396" y="3825044"/>
            <a:ext cx="1995675" cy="26085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92685" y="4057289"/>
            <a:ext cx="4353927" cy="225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467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06232734"/>
              </p:ext>
            </p:extLst>
          </p:nvPr>
        </p:nvGraphicFramePr>
        <p:xfrm>
          <a:off x="983432" y="1484784"/>
          <a:ext cx="10909211" cy="40487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72273"/>
                <a:gridCol w="3562423"/>
                <a:gridCol w="1713216"/>
                <a:gridCol w="1656944"/>
                <a:gridCol w="1620180"/>
                <a:gridCol w="1584175"/>
              </a:tblGrid>
              <a:tr h="341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№ п/п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Наименование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КПЭ Проекта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Ед. изм.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Целевые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показатели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15.12.15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88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Достигнутые  показатели</a:t>
                      </a:r>
                    </a:p>
                    <a:p>
                      <a:pPr indent="88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 15.09.15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88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Причина отклонения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41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База данных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Документы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Срок реализации проекта до 15.12.15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Структуры, привлеченные к взаимодействию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Учреждения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1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Количество пользователей Электронного ресурса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Пользователи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99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4823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800708"/>
            <a:ext cx="11319048" cy="962980"/>
          </a:xfrm>
        </p:spPr>
        <p:txBody>
          <a:bodyPr/>
          <a:lstStyle/>
          <a:p>
            <a:pPr marL="457200" indent="450215" algn="ctr">
              <a:spcAft>
                <a:spcPts val="0"/>
              </a:spcAft>
            </a:pPr>
            <a:r>
              <a:rPr lang="ru-RU" sz="2400" b="1" dirty="0">
                <a:latin typeface="Garamond" panose="02020404030301010803" pitchFamily="18" charset="0"/>
              </a:rPr>
              <a:t>Исследование возможностей повышения  презентационного,  научного и образовательного потенциала экспозиций СБС ТГУ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95400" y="1763688"/>
            <a:ext cx="4730316" cy="4525963"/>
          </a:xfrm>
        </p:spPr>
        <p:txBody>
          <a:bodyPr/>
          <a:lstStyle/>
          <a:p>
            <a:r>
              <a:rPr lang="ru-RU" sz="2400" dirty="0" smtClean="0">
                <a:latin typeface="Garamond" panose="02020404030301010803" pitchFamily="18" charset="0"/>
              </a:rPr>
              <a:t>Сибирский Ботанический сад</a:t>
            </a:r>
            <a:endParaRPr lang="ru-RU" sz="2400" dirty="0">
              <a:latin typeface="Garamond" panose="02020404030301010803" pitchFamily="18" charset="0"/>
            </a:endParaRPr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6816080" y="1520788"/>
            <a:ext cx="5063196" cy="4525963"/>
          </a:xfrm>
          <a:prstGeom prst="rect">
            <a:avLst/>
          </a:prstGeom>
        </p:spPr>
        <p:txBody>
          <a:bodyPr/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CC0000"/>
              </a:buClr>
              <a:buNone/>
            </a:pPr>
            <a:r>
              <a:rPr lang="ru-RU" sz="2400" b="1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Результаты:</a:t>
            </a:r>
            <a:endParaRPr lang="en-US" sz="2400" b="1" kern="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>
              <a:buClr>
                <a:srgbClr val="CC0000"/>
              </a:buClr>
            </a:pPr>
            <a:r>
              <a:rPr lang="en-US" sz="2000" kern="0" dirty="0">
                <a:solidFill>
                  <a:srgbClr val="000000"/>
                </a:solidFill>
                <a:latin typeface="Garamond" panose="02020404030301010803" pitchFamily="18" charset="0"/>
              </a:rPr>
              <a:t>C</a:t>
            </a:r>
            <a:r>
              <a:rPr lang="ru-RU" sz="20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бор </a:t>
            </a:r>
            <a:r>
              <a:rPr lang="ru-RU" sz="2000" kern="0" dirty="0">
                <a:solidFill>
                  <a:srgbClr val="000000"/>
                </a:solidFill>
                <a:latin typeface="Garamond" panose="02020404030301010803" pitchFamily="18" charset="0"/>
              </a:rPr>
              <a:t>138 образцов семенного </a:t>
            </a:r>
            <a:r>
              <a:rPr lang="ru-RU" sz="20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материала</a:t>
            </a:r>
            <a:r>
              <a:rPr lang="en-US" sz="20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ru-RU" sz="2000" kern="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>
              <a:buClr>
                <a:srgbClr val="CC0000"/>
              </a:buClr>
            </a:pPr>
            <a:r>
              <a:rPr lang="ru-RU" sz="20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Отобраны более </a:t>
            </a:r>
            <a:r>
              <a:rPr lang="ru-RU" sz="2000" kern="0" dirty="0">
                <a:solidFill>
                  <a:srgbClr val="000000"/>
                </a:solidFill>
                <a:latin typeface="Garamond" panose="02020404030301010803" pitchFamily="18" charset="0"/>
              </a:rPr>
              <a:t>80 образцов для создания мобильной </a:t>
            </a:r>
            <a:r>
              <a:rPr lang="ru-RU" sz="2000" kern="0" dirty="0" err="1">
                <a:solidFill>
                  <a:srgbClr val="000000"/>
                </a:solidFill>
                <a:latin typeface="Garamond" panose="02020404030301010803" pitchFamily="18" charset="0"/>
              </a:rPr>
              <a:t>карпологической</a:t>
            </a:r>
            <a:r>
              <a:rPr lang="ru-RU" sz="2000" kern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ru-RU" sz="20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коллекции</a:t>
            </a:r>
          </a:p>
          <a:p>
            <a:pPr>
              <a:buClr>
                <a:srgbClr val="CC0000"/>
              </a:buClr>
            </a:pPr>
            <a:r>
              <a:rPr lang="ru-RU" sz="20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Оформлено </a:t>
            </a:r>
            <a:r>
              <a:rPr lang="ru-RU" sz="2000" kern="0" dirty="0">
                <a:solidFill>
                  <a:srgbClr val="000000"/>
                </a:solidFill>
                <a:latin typeface="Garamond" panose="02020404030301010803" pitchFamily="18" charset="0"/>
              </a:rPr>
              <a:t>6 красочных каталогов с живым растительным материалом для проведения занятий по </a:t>
            </a:r>
            <a:r>
              <a:rPr lang="ru-RU" sz="20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ботанике</a:t>
            </a:r>
          </a:p>
          <a:p>
            <a:pPr>
              <a:buClr>
                <a:srgbClr val="CC0000"/>
              </a:buClr>
            </a:pPr>
            <a:r>
              <a:rPr lang="ru-RU" sz="2000" kern="0" dirty="0">
                <a:solidFill>
                  <a:srgbClr val="000000"/>
                </a:solidFill>
                <a:latin typeface="Garamond" panose="02020404030301010803" pitchFamily="18" charset="0"/>
              </a:rPr>
              <a:t>Произведена закупка кейсов, посуды, флористического материала для оформления мобильной экспозиции </a:t>
            </a:r>
            <a:endParaRPr lang="ru-RU" sz="2000" kern="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>
              <a:buClr>
                <a:srgbClr val="CC0000"/>
              </a:buClr>
            </a:pPr>
            <a:r>
              <a:rPr lang="ru-RU" sz="2000" kern="0" dirty="0">
                <a:solidFill>
                  <a:srgbClr val="000000"/>
                </a:solidFill>
                <a:latin typeface="Garamond" panose="02020404030301010803" pitchFamily="18" charset="0"/>
              </a:rPr>
              <a:t>Разработано три варианта использования мобильной экспозиции</a:t>
            </a:r>
            <a:r>
              <a:rPr lang="ru-RU" sz="20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: обзорный, наглядная ботаника, экспериментальный</a:t>
            </a:r>
            <a:endParaRPr lang="ru-RU" sz="2000" kern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>
              <a:buClr>
                <a:srgbClr val="CC0000"/>
              </a:buClr>
            </a:pPr>
            <a:endParaRPr lang="ru-RU" sz="2400" kern="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2718" y="2833513"/>
            <a:ext cx="3387113" cy="22689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0884" y="4397417"/>
            <a:ext cx="3011260" cy="24312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8260" y="2456892"/>
            <a:ext cx="2918572" cy="195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030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5411204"/>
              </p:ext>
            </p:extLst>
          </p:nvPr>
        </p:nvGraphicFramePr>
        <p:xfrm>
          <a:off x="731404" y="2060848"/>
          <a:ext cx="10873209" cy="271475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34065"/>
                <a:gridCol w="4466535"/>
                <a:gridCol w="1476164"/>
                <a:gridCol w="1836204"/>
                <a:gridCol w="2160241"/>
              </a:tblGrid>
              <a:tr h="341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№ п/п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Наименование КПЭ Проекта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Ед. изм.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Целевые показатели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88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Реальные показатели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41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Каталоги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карпологической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коллекции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шт.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93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 каталогов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 каталогов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Мобильная экспозиция на основе карпологической коллекции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8735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шт.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8905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176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Презентация коллекции на городском мероприятии «День Т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омича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» 12.09.15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86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Кол-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30861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30 человек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3 557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человек (из них 682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дети)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391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00708"/>
            <a:ext cx="12192000" cy="962980"/>
          </a:xfrm>
        </p:spPr>
        <p:txBody>
          <a:bodyPr/>
          <a:lstStyle/>
          <a:p>
            <a:pPr marL="457200" indent="450215" algn="ctr">
              <a:spcAft>
                <a:spcPts val="0"/>
              </a:spcAft>
            </a:pPr>
            <a:r>
              <a:rPr lang="ru-RU" sz="2000" b="1" dirty="0">
                <a:latin typeface="Garamond" panose="02020404030301010803" pitchFamily="18" charset="0"/>
              </a:rPr>
              <a:t>Проведение Региональной летней Школы для учителей физики  </a:t>
            </a:r>
            <a:br>
              <a:rPr lang="ru-RU" sz="2000" b="1" dirty="0">
                <a:latin typeface="Garamond" panose="02020404030301010803" pitchFamily="18" charset="0"/>
              </a:rPr>
            </a:br>
            <a:r>
              <a:rPr lang="ru-RU" sz="2000" b="1" dirty="0">
                <a:latin typeface="Garamond" panose="02020404030301010803" pitchFamily="18" charset="0"/>
              </a:rPr>
              <a:t> «Исследование механизмов инновационных образовательных техно-логий в методике преподавания физики в ТГУ и апробация со </a:t>
            </a:r>
            <a:r>
              <a:rPr lang="ru-RU" sz="2000" b="1" dirty="0" smtClean="0">
                <a:latin typeface="Garamond" panose="02020404030301010803" pitchFamily="18" charset="0"/>
              </a:rPr>
              <a:t>специалистами </a:t>
            </a:r>
            <a:r>
              <a:rPr lang="ru-RU" sz="2000" b="1" dirty="0">
                <a:latin typeface="Garamond" panose="02020404030301010803" pitchFamily="18" charset="0"/>
              </a:rPr>
              <a:t>общего образования»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59396" y="1880828"/>
            <a:ext cx="4730316" cy="4300811"/>
          </a:xfrm>
        </p:spPr>
        <p:txBody>
          <a:bodyPr/>
          <a:lstStyle/>
          <a:p>
            <a:r>
              <a:rPr lang="ru-RU" sz="2400" dirty="0" smtClean="0">
                <a:latin typeface="Garamond" panose="02020404030301010803" pitchFamily="18" charset="0"/>
              </a:rPr>
              <a:t>Физический факультет</a:t>
            </a:r>
            <a:endParaRPr lang="ru-RU" sz="2400" dirty="0">
              <a:latin typeface="Garamond" panose="02020404030301010803" pitchFamily="18" charset="0"/>
            </a:endParaRPr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6636060" y="1940782"/>
            <a:ext cx="5555940" cy="4620566"/>
          </a:xfrm>
          <a:prstGeom prst="rect">
            <a:avLst/>
          </a:prstGeom>
        </p:spPr>
        <p:txBody>
          <a:bodyPr/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200"/>
              </a:spcBef>
              <a:buClr>
                <a:srgbClr val="CC0000"/>
              </a:buClr>
              <a:buNone/>
            </a:pPr>
            <a:r>
              <a:rPr lang="ru-RU" sz="2400" b="1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Результаты:</a:t>
            </a:r>
          </a:p>
          <a:p>
            <a:pPr>
              <a:spcBef>
                <a:spcPts val="1200"/>
              </a:spcBef>
              <a:buClr>
                <a:srgbClr val="CC0000"/>
              </a:buClr>
            </a:pPr>
            <a:r>
              <a:rPr lang="ru-RU" sz="1800" kern="0" dirty="0">
                <a:solidFill>
                  <a:srgbClr val="000000"/>
                </a:solidFill>
                <a:latin typeface="Garamond" panose="02020404030301010803" pitchFamily="18" charset="0"/>
              </a:rPr>
              <a:t>Разработана программа повышения квалификации «Предметная компетентность учителя физики в современной школе» </a:t>
            </a:r>
            <a:endParaRPr lang="ru-RU" sz="1800" kern="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>
              <a:spcBef>
                <a:spcPts val="1200"/>
              </a:spcBef>
              <a:buClr>
                <a:srgbClr val="CC0000"/>
              </a:buClr>
            </a:pPr>
            <a:r>
              <a:rPr lang="ru-RU" sz="1800" kern="0" dirty="0">
                <a:solidFill>
                  <a:srgbClr val="000000"/>
                </a:solidFill>
                <a:latin typeface="Garamond" panose="02020404030301010803" pitchFamily="18" charset="0"/>
              </a:rPr>
              <a:t>Сформирована команда из преподавателей физического факультета для проведения </a:t>
            </a:r>
            <a:r>
              <a:rPr lang="ru-RU" sz="18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летней  школы с привлечением сотрудников МГУ</a:t>
            </a:r>
          </a:p>
          <a:p>
            <a:pPr>
              <a:spcBef>
                <a:spcPts val="1200"/>
              </a:spcBef>
              <a:buClr>
                <a:srgbClr val="CC0000"/>
              </a:buClr>
            </a:pPr>
            <a:r>
              <a:rPr lang="ru-RU" sz="18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Проведена летняя  школа</a:t>
            </a:r>
          </a:p>
          <a:p>
            <a:pPr>
              <a:spcBef>
                <a:spcPts val="1200"/>
              </a:spcBef>
              <a:buClr>
                <a:srgbClr val="CC0000"/>
              </a:buClr>
            </a:pPr>
            <a:r>
              <a:rPr lang="ru-RU" sz="18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Разработаны 10 проектов совместной деятельности ТГУ со школами по развитию физического образования </a:t>
            </a:r>
          </a:p>
          <a:p>
            <a:pPr>
              <a:spcBef>
                <a:spcPts val="1200"/>
              </a:spcBef>
              <a:buClr>
                <a:srgbClr val="CC0000"/>
              </a:buClr>
            </a:pPr>
            <a:r>
              <a:rPr lang="ru-RU" sz="18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Опубликована </a:t>
            </a:r>
            <a:r>
              <a:rPr lang="ru-RU" sz="1800" kern="0" dirty="0">
                <a:solidFill>
                  <a:srgbClr val="000000"/>
                </a:solidFill>
                <a:latin typeface="Garamond" panose="02020404030301010803" pitchFamily="18" charset="0"/>
              </a:rPr>
              <a:t>статья о курсах в региональном журнале </a:t>
            </a:r>
            <a:r>
              <a:rPr lang="ru-RU" sz="18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«Первый </a:t>
            </a:r>
            <a:r>
              <a:rPr lang="ru-RU" sz="1800" kern="0" dirty="0">
                <a:solidFill>
                  <a:srgbClr val="000000"/>
                </a:solidFill>
                <a:latin typeface="Garamond" panose="02020404030301010803" pitchFamily="18" charset="0"/>
              </a:rPr>
              <a:t>экономический» </a:t>
            </a:r>
            <a:endParaRPr lang="ru-RU" sz="1800" kern="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>
              <a:spcBef>
                <a:spcPts val="1200"/>
              </a:spcBef>
              <a:buClr>
                <a:srgbClr val="CC0000"/>
              </a:buClr>
            </a:pPr>
            <a:endParaRPr lang="ru-RU" sz="2400" kern="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3432" y="2996952"/>
            <a:ext cx="2423556" cy="33966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50530" t="4514" r="3085" b="3099"/>
          <a:stretch/>
        </p:blipFill>
        <p:spPr>
          <a:xfrm>
            <a:off x="3255965" y="2529320"/>
            <a:ext cx="2126236" cy="29946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47355" y="4139245"/>
            <a:ext cx="2798458" cy="18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360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18986285"/>
              </p:ext>
            </p:extLst>
          </p:nvPr>
        </p:nvGraphicFramePr>
        <p:xfrm>
          <a:off x="1271464" y="2096852"/>
          <a:ext cx="9429139" cy="274675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29423"/>
                <a:gridCol w="3671355"/>
                <a:gridCol w="1388682"/>
                <a:gridCol w="1508606"/>
                <a:gridCol w="1931073"/>
              </a:tblGrid>
              <a:tr h="341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№ п/п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Наименование КПЭ Проекта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Ед. изм.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Целевые показатели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88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Реальные показатели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4533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Педагоги – участники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программы Летней школы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чел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Проекты взаимодействия с ТГУ по повышению качества преподавания физики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чел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4797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304764"/>
            <a:ext cx="11463064" cy="48214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err="1" smtClean="0">
                <a:latin typeface="Garamond" panose="02020404030301010803" pitchFamily="18" charset="0"/>
              </a:rPr>
              <a:t>Грантовая</a:t>
            </a:r>
            <a:r>
              <a:rPr lang="ru-RU" sz="2800" b="1" dirty="0" smtClean="0">
                <a:latin typeface="Garamond" panose="02020404030301010803" pitchFamily="18" charset="0"/>
              </a:rPr>
              <a:t> поддержка проектов по совершенствованию практики организации образования, научной деятельности и управления в университете</a:t>
            </a:r>
          </a:p>
          <a:p>
            <a:r>
              <a:rPr lang="ru-RU" sz="2800" b="1" dirty="0" smtClean="0">
                <a:latin typeface="Garamond" panose="02020404030301010803" pitchFamily="18" charset="0"/>
              </a:rPr>
              <a:t>Цель:</a:t>
            </a:r>
            <a:r>
              <a:rPr lang="ru-RU" sz="2800" dirty="0" smtClean="0">
                <a:latin typeface="Garamond" panose="02020404030301010803" pitchFamily="18" charset="0"/>
              </a:rPr>
              <a:t> выявление, позиционирование и распространение лучших образцов, моделей, идей</a:t>
            </a:r>
          </a:p>
          <a:p>
            <a:r>
              <a:rPr lang="ru-RU" sz="2800" b="1" dirty="0" smtClean="0">
                <a:latin typeface="Garamond" panose="02020404030301010803" pitchFamily="18" charset="0"/>
              </a:rPr>
              <a:t>50 000 </a:t>
            </a:r>
            <a:r>
              <a:rPr lang="ru-RU" sz="2800" dirty="0" smtClean="0">
                <a:latin typeface="Garamond" panose="02020404030301010803" pitchFamily="18" charset="0"/>
              </a:rPr>
              <a:t>рублей на </a:t>
            </a:r>
            <a:r>
              <a:rPr lang="ru-RU" sz="2800" dirty="0" smtClean="0">
                <a:latin typeface="Garamond" panose="02020404030301010803" pitchFamily="18" charset="0"/>
              </a:rPr>
              <a:t>реализацию ( в среднем)</a:t>
            </a:r>
            <a:endParaRPr lang="ru-RU" sz="2800" dirty="0" smtClean="0">
              <a:latin typeface="Garamond" panose="02020404030301010803" pitchFamily="18" charset="0"/>
            </a:endParaRPr>
          </a:p>
          <a:p>
            <a:r>
              <a:rPr lang="ru-RU" sz="2800" b="1" dirty="0" smtClean="0">
                <a:latin typeface="Garamond" panose="02020404030301010803" pitchFamily="18" charset="0"/>
              </a:rPr>
              <a:t>Проведено</a:t>
            </a:r>
            <a:r>
              <a:rPr lang="ru-RU" sz="2800" dirty="0" smtClean="0">
                <a:latin typeface="Garamond" panose="02020404030301010803" pitchFamily="18" charset="0"/>
              </a:rPr>
              <a:t> два конкурса (ноябрь 2014, апрель 2015)</a:t>
            </a:r>
          </a:p>
          <a:p>
            <a:r>
              <a:rPr lang="ru-RU" sz="2800" b="1" dirty="0" smtClean="0">
                <a:latin typeface="Garamond" panose="02020404030301010803" pitchFamily="18" charset="0"/>
              </a:rPr>
              <a:t>Номинации</a:t>
            </a:r>
            <a:r>
              <a:rPr lang="ru-RU" sz="2800" dirty="0" smtClean="0">
                <a:latin typeface="Garamond" panose="02020404030301010803" pitchFamily="18" charset="0"/>
              </a:rPr>
              <a:t>: развитие образования, организация НИР, привлечение талантливых абитуриентов, третья роль университета 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17774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00708"/>
            <a:ext cx="12192000" cy="962980"/>
          </a:xfrm>
        </p:spPr>
        <p:txBody>
          <a:bodyPr/>
          <a:lstStyle/>
          <a:p>
            <a:pPr marL="457200" indent="450215" algn="ctr">
              <a:spcAft>
                <a:spcPts val="0"/>
              </a:spcAft>
            </a:pPr>
            <a:r>
              <a:rPr lang="ru-RU" sz="2400" b="1" dirty="0">
                <a:latin typeface="Garamond" panose="02020404030301010803" pitchFamily="18" charset="0"/>
              </a:rPr>
              <a:t>Разработка и апробация механизмов профориентации школьников по естественно-научному и физико-математическому направлениям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95400" y="1779149"/>
            <a:ext cx="5400600" cy="4048783"/>
          </a:xfrm>
        </p:spPr>
        <p:txBody>
          <a:bodyPr/>
          <a:lstStyle/>
          <a:p>
            <a:r>
              <a:rPr lang="ru-RU" sz="2400" dirty="0">
                <a:latin typeface="Garamond" panose="02020404030301010803" pitchFamily="18" charset="0"/>
              </a:rPr>
              <a:t>Физический факультет, Физико-математическая школа</a:t>
            </a:r>
          </a:p>
          <a:p>
            <a:endParaRPr lang="ru-RU" sz="2400" dirty="0">
              <a:latin typeface="Garamond" panose="02020404030301010803" pitchFamily="18" charset="0"/>
            </a:endParaRPr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6672064" y="1520788"/>
            <a:ext cx="5519936" cy="4968552"/>
          </a:xfrm>
          <a:prstGeom prst="rect">
            <a:avLst/>
          </a:prstGeom>
        </p:spPr>
        <p:txBody>
          <a:bodyPr/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CC0000"/>
              </a:buClr>
              <a:buNone/>
            </a:pPr>
            <a:r>
              <a:rPr lang="ru-RU" sz="2400" b="1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Результаты:</a:t>
            </a:r>
          </a:p>
          <a:p>
            <a:pPr>
              <a:spcBef>
                <a:spcPts val="600"/>
              </a:spcBef>
              <a:buClr>
                <a:srgbClr val="CC0000"/>
              </a:buClr>
            </a:pPr>
            <a:r>
              <a:rPr lang="ru-RU" sz="20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Разработана и апробирована программа </a:t>
            </a:r>
            <a:r>
              <a:rPr lang="ru-RU" sz="2000" kern="0" dirty="0">
                <a:solidFill>
                  <a:srgbClr val="000000"/>
                </a:solidFill>
                <a:latin typeface="Garamond" panose="02020404030301010803" pitchFamily="18" charset="0"/>
              </a:rPr>
              <a:t>деятельности мобильной студенческой  STEM-лаборатории  для целевых групп школьников 5-7 и 8-10 </a:t>
            </a:r>
            <a:r>
              <a:rPr lang="ru-RU" sz="20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классов: математическое моделирование, техническое конструирование, опыты в естественно-научной сфере </a:t>
            </a:r>
          </a:p>
          <a:p>
            <a:pPr>
              <a:spcBef>
                <a:spcPts val="600"/>
              </a:spcBef>
              <a:buClr>
                <a:srgbClr val="CC0000"/>
              </a:buClr>
            </a:pPr>
            <a:r>
              <a:rPr lang="ru-RU" sz="20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Закуплено учебное оборудование </a:t>
            </a:r>
          </a:p>
          <a:p>
            <a:pPr>
              <a:spcBef>
                <a:spcPts val="600"/>
              </a:spcBef>
              <a:buClr>
                <a:srgbClr val="CC0000"/>
              </a:buClr>
            </a:pPr>
            <a:r>
              <a:rPr lang="ru-RU" sz="2000" kern="0" dirty="0">
                <a:solidFill>
                  <a:srgbClr val="000000"/>
                </a:solidFill>
                <a:latin typeface="Garamond" panose="02020404030301010803" pitchFamily="18" charset="0"/>
              </a:rPr>
              <a:t>Проведены обучающие </a:t>
            </a:r>
            <a:r>
              <a:rPr lang="ru-RU" sz="20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мероприятия </a:t>
            </a:r>
            <a:r>
              <a:rPr lang="ru-RU" sz="2000" kern="0" dirty="0">
                <a:solidFill>
                  <a:srgbClr val="000000"/>
                </a:solidFill>
                <a:latin typeface="Garamond" panose="02020404030301010803" pitchFamily="18" charset="0"/>
              </a:rPr>
              <a:t>для </a:t>
            </a:r>
            <a:r>
              <a:rPr lang="ru-RU" sz="20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школьников (240 школьников, 35 студентов)</a:t>
            </a:r>
          </a:p>
          <a:p>
            <a:pPr>
              <a:spcBef>
                <a:spcPts val="600"/>
              </a:spcBef>
              <a:buClr>
                <a:srgbClr val="CC0000"/>
              </a:buClr>
            </a:pPr>
            <a:r>
              <a:rPr lang="ru-RU" sz="2000" kern="0" dirty="0">
                <a:solidFill>
                  <a:srgbClr val="000000"/>
                </a:solidFill>
                <a:latin typeface="Garamond" panose="02020404030301010803" pitchFamily="18" charset="0"/>
              </a:rPr>
              <a:t>Составлен план  реализации программы STEM-лаборатории в 2015-2016 учебном году.</a:t>
            </a:r>
            <a:endParaRPr lang="ru-RU" sz="2000" kern="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>
              <a:buClr>
                <a:srgbClr val="CC0000"/>
              </a:buClr>
            </a:pPr>
            <a:endParaRPr lang="ru-RU" sz="2400" kern="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5680" y="2600908"/>
            <a:ext cx="3073973" cy="2050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5700" y="4155634"/>
            <a:ext cx="3198463" cy="21347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87143" y="4468768"/>
            <a:ext cx="2915756" cy="19474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0037" y="2829706"/>
            <a:ext cx="3081958" cy="206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086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31771460"/>
              </p:ext>
            </p:extLst>
          </p:nvPr>
        </p:nvGraphicFramePr>
        <p:xfrm>
          <a:off x="1091445" y="1736812"/>
          <a:ext cx="10369152" cy="39964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48380"/>
                <a:gridCol w="4336195"/>
                <a:gridCol w="1008112"/>
                <a:gridCol w="2016224"/>
                <a:gridCol w="2160241"/>
              </a:tblGrid>
              <a:tr h="8510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№ п/п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Наименование КПЭ Проекта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Ед. изм.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Целевые показатели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88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Реальные показатели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096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Количество привлеченных студентов к разработке и реализации программы мобильной студенческой STEM –лаборатории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Кол-во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1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Количество школьников – участников апробации программы лаборатории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Кол-во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240</a:t>
                      </a:r>
                    </a:p>
                    <a:p>
                      <a:pPr marL="45021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6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240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45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Количество школьников, привлеченных в программы естественно-научного и физико-математического направления на 2015-2016 уч.год (9-11 класс)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Кол-во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60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60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09894" y="908720"/>
            <a:ext cx="10477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ходе решения задач было обеспечено достижение следующих запланированных КПЭ</a:t>
            </a:r>
            <a:endParaRPr lang="ru-RU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484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00708"/>
            <a:ext cx="12192000" cy="962980"/>
          </a:xfrm>
        </p:spPr>
        <p:txBody>
          <a:bodyPr/>
          <a:lstStyle/>
          <a:p>
            <a:pPr marL="457200" indent="450215" algn="ctr">
              <a:spcAft>
                <a:spcPts val="0"/>
              </a:spcAft>
            </a:pPr>
            <a:r>
              <a:rPr lang="ru-RU" sz="2400" b="1" dirty="0">
                <a:latin typeface="Garamond" panose="02020404030301010803" pitchFamily="18" charset="0"/>
              </a:rPr>
              <a:t>Исследование восприятия университета международными </a:t>
            </a:r>
            <a:br>
              <a:rPr lang="ru-RU" sz="2400" b="1" dirty="0">
                <a:latin typeface="Garamond" panose="02020404030301010803" pitchFamily="18" charset="0"/>
              </a:rPr>
            </a:br>
            <a:r>
              <a:rPr lang="ru-RU" sz="2400" b="1" dirty="0">
                <a:latin typeface="Garamond" panose="02020404030301010803" pitchFamily="18" charset="0"/>
              </a:rPr>
              <a:t>студентами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06136" y="1671971"/>
            <a:ext cx="5400600" cy="4048783"/>
          </a:xfrm>
        </p:spPr>
        <p:txBody>
          <a:bodyPr/>
          <a:lstStyle/>
          <a:p>
            <a:r>
              <a:rPr lang="ru-RU" sz="2400" dirty="0">
                <a:latin typeface="Garamond" panose="02020404030301010803" pitchFamily="18" charset="0"/>
              </a:rPr>
              <a:t>Телевизионный вещательный центр ТГУ</a:t>
            </a:r>
          </a:p>
          <a:p>
            <a:endParaRPr lang="ru-RU" sz="2400" dirty="0">
              <a:latin typeface="Garamond" panose="02020404030301010803" pitchFamily="18" charset="0"/>
            </a:endParaRPr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6528048" y="1844824"/>
            <a:ext cx="5436604" cy="4530171"/>
          </a:xfrm>
          <a:prstGeom prst="rect">
            <a:avLst/>
          </a:prstGeom>
        </p:spPr>
        <p:txBody>
          <a:bodyPr/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CC0000"/>
              </a:buClr>
              <a:buNone/>
            </a:pPr>
            <a:r>
              <a:rPr lang="ru-RU" sz="2400" b="1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Результаты:</a:t>
            </a:r>
          </a:p>
          <a:p>
            <a:pPr algn="just">
              <a:spcBef>
                <a:spcPts val="1800"/>
              </a:spcBef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Студенты привлечены к   разработке сценариев и снятию промо-роликов</a:t>
            </a:r>
          </a:p>
          <a:p>
            <a:pPr algn="just">
              <a:spcBef>
                <a:spcPts val="1800"/>
              </a:spcBef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Закуплено оборудование </a:t>
            </a:r>
          </a:p>
          <a:p>
            <a:pPr algn="just">
              <a:spcBef>
                <a:spcPts val="1800"/>
              </a:spcBef>
            </a:pPr>
            <a:r>
              <a:rPr lang="ru-RU" sz="2400" kern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Отсняты и смонтированы </a:t>
            </a:r>
            <a:r>
              <a:rPr lang="ru-RU" sz="2400" kern="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проморолики</a:t>
            </a:r>
            <a:r>
              <a:rPr lang="ru-RU" sz="2400" kern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отражающие взгляд студентов, в </a:t>
            </a:r>
            <a:r>
              <a:rPr lang="ru-RU" sz="2400" kern="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т.ч</a:t>
            </a:r>
            <a:r>
              <a:rPr lang="ru-RU" sz="2400" kern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зарубежных на университет </a:t>
            </a:r>
            <a:endParaRPr lang="ru-RU" sz="2400" kern="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>
              <a:buClr>
                <a:srgbClr val="CC0000"/>
              </a:buClr>
            </a:pPr>
            <a:endParaRPr lang="ru-RU" sz="2400" kern="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0576" y="2456892"/>
            <a:ext cx="2686562" cy="1798931"/>
          </a:xfrm>
          <a:prstGeom prst="rect">
            <a:avLst/>
          </a:prstGeom>
        </p:spPr>
      </p:pic>
      <p:pic>
        <p:nvPicPr>
          <p:cNvPr id="5126" name="Picture 6" descr="ТВ-Университет (ТГУ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9796" y="3645024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4" cstate="print"/>
          <a:srcRect l="16075" t="15453" r="39236" b="28597"/>
          <a:stretch>
            <a:fillRect/>
          </a:stretch>
        </p:blipFill>
        <p:spPr bwMode="auto">
          <a:xfrm>
            <a:off x="587388" y="3753036"/>
            <a:ext cx="36724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5596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13954504"/>
              </p:ext>
            </p:extLst>
          </p:nvPr>
        </p:nvGraphicFramePr>
        <p:xfrm>
          <a:off x="875420" y="1736812"/>
          <a:ext cx="10729193" cy="43924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84076"/>
                <a:gridCol w="3600400"/>
                <a:gridCol w="828092"/>
                <a:gridCol w="4248472"/>
                <a:gridCol w="1368153"/>
              </a:tblGrid>
              <a:tr h="11183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№ п/п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Наименование КПЭ Проекта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Ед.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изм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Целевые показатели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88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Реальные показатели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858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Привлечение студентов к реализации проекта, в </a:t>
                      </a: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т.ч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иностранных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Кол-во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Иностранные студенты: от 3 – 6 человек (соавторы проекта, принимающие участие в съемке).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Студенты и магистранты ТГУ: 25 человек (волонтеры, массовка, помощь-участие в съемке).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30</a:t>
                      </a: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82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Создание  видеороликов для позиционирования ТГУ в международном информационном пространстве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Кол-во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промо роликов: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роликов, отражающих имидж университета.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роликов, о Томске и ТГУ на английском языке (с привлечением иностранных студентов).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10</a:t>
                      </a:r>
                      <a:endParaRPr lang="ru-RU" sz="18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09894" y="908720"/>
            <a:ext cx="10477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ходе решения задач было обеспечено достижение следующих запланированных КПЭ</a:t>
            </a:r>
            <a:endParaRPr lang="ru-RU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442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00708"/>
            <a:ext cx="12192000" cy="962980"/>
          </a:xfrm>
        </p:spPr>
        <p:txBody>
          <a:bodyPr/>
          <a:lstStyle/>
          <a:p>
            <a:pPr marL="457200" indent="450215" algn="ctr">
              <a:spcAft>
                <a:spcPts val="0"/>
              </a:spcAft>
            </a:pPr>
            <a:r>
              <a:rPr lang="ru-RU" sz="2400" b="1" dirty="0">
                <a:latin typeface="Garamond" panose="02020404030301010803" pitchFamily="18" charset="0"/>
              </a:rPr>
              <a:t>Разработка и апробация механизмов профориентации школьников по направлению </a:t>
            </a:r>
            <a:r>
              <a:rPr lang="ru-RU" sz="2400" b="1" dirty="0" smtClean="0">
                <a:latin typeface="Garamond" panose="02020404030301010803" pitchFamily="18" charset="0"/>
              </a:rPr>
              <a:t>Робототехника, РФФ</a:t>
            </a:r>
            <a:endParaRPr lang="ru-RU" sz="2400" b="1" dirty="0">
              <a:latin typeface="Garamond" panose="02020404030301010803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95400" y="1779149"/>
            <a:ext cx="5400600" cy="4048783"/>
          </a:xfrm>
        </p:spPr>
        <p:txBody>
          <a:bodyPr/>
          <a:lstStyle/>
          <a:p>
            <a:r>
              <a:rPr lang="ru-RU" sz="2400" dirty="0" smtClean="0">
                <a:latin typeface="Garamond" panose="02020404030301010803" pitchFamily="18" charset="0"/>
              </a:rPr>
              <a:t>Радиофизический факультет</a:t>
            </a:r>
            <a:endParaRPr lang="ru-RU" sz="2400" dirty="0">
              <a:latin typeface="Garamond" panose="02020404030301010803" pitchFamily="18" charset="0"/>
            </a:endParaRPr>
          </a:p>
          <a:p>
            <a:endParaRPr lang="ru-RU" sz="2400" dirty="0">
              <a:latin typeface="Garamond" panose="02020404030301010803" pitchFamily="18" charset="0"/>
            </a:endParaRPr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6456040" y="1763688"/>
            <a:ext cx="5735960" cy="4653644"/>
          </a:xfrm>
          <a:prstGeom prst="rect">
            <a:avLst/>
          </a:prstGeom>
        </p:spPr>
        <p:txBody>
          <a:bodyPr/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CC0000"/>
              </a:buClr>
              <a:buFont typeface="Wingdings" pitchFamily="2" charset="2"/>
              <a:buNone/>
            </a:pPr>
            <a:r>
              <a:rPr lang="ru-RU" sz="24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Результаты:</a:t>
            </a:r>
          </a:p>
          <a:p>
            <a:pPr>
              <a:buClr>
                <a:srgbClr val="CC0000"/>
              </a:buClr>
            </a:pPr>
            <a:r>
              <a:rPr lang="ru-RU" sz="24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Разработана программа </a:t>
            </a:r>
            <a:r>
              <a:rPr lang="ru-RU" sz="2400" kern="0" dirty="0">
                <a:solidFill>
                  <a:srgbClr val="000000"/>
                </a:solidFill>
                <a:latin typeface="Garamond" panose="02020404030301010803" pitchFamily="18" charset="0"/>
              </a:rPr>
              <a:t>студенческой </a:t>
            </a:r>
            <a:r>
              <a:rPr lang="ru-RU" sz="24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лаборатории</a:t>
            </a:r>
            <a:endParaRPr lang="ru-RU" sz="2400" kern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>
              <a:buClr>
                <a:srgbClr val="CC0000"/>
              </a:buClr>
            </a:pPr>
            <a:r>
              <a:rPr lang="ru-RU" sz="24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Закуплено оборудование </a:t>
            </a:r>
            <a:r>
              <a:rPr lang="ru-RU" sz="2400" kern="0" dirty="0">
                <a:solidFill>
                  <a:srgbClr val="000000"/>
                </a:solidFill>
                <a:latin typeface="Garamond" panose="02020404030301010803" pitchFamily="18" charset="0"/>
              </a:rPr>
              <a:t>и </a:t>
            </a:r>
            <a:r>
              <a:rPr lang="ru-RU" sz="24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учебные материалы</a:t>
            </a:r>
            <a:endParaRPr lang="ru-RU" sz="2400" kern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>
              <a:buClr>
                <a:srgbClr val="CC0000"/>
              </a:buClr>
            </a:pPr>
            <a:r>
              <a:rPr lang="ru-RU" sz="24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Сформированы группы </a:t>
            </a:r>
            <a:r>
              <a:rPr lang="ru-RU" sz="2400" kern="0" dirty="0">
                <a:solidFill>
                  <a:srgbClr val="000000"/>
                </a:solidFill>
                <a:latin typeface="Garamond" panose="02020404030301010803" pitchFamily="18" charset="0"/>
              </a:rPr>
              <a:t>из числа студентов для участия в деятельности лаборатории </a:t>
            </a:r>
          </a:p>
          <a:p>
            <a:pPr>
              <a:buClr>
                <a:srgbClr val="CC0000"/>
              </a:buClr>
            </a:pPr>
            <a:r>
              <a:rPr lang="ru-RU" sz="24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Запланировано проведение </a:t>
            </a:r>
            <a:r>
              <a:rPr lang="ru-RU" sz="2400" kern="0" dirty="0">
                <a:solidFill>
                  <a:srgbClr val="000000"/>
                </a:solidFill>
                <a:latin typeface="Garamond" panose="02020404030301010803" pitchFamily="18" charset="0"/>
              </a:rPr>
              <a:t>студентами </a:t>
            </a:r>
            <a:r>
              <a:rPr lang="ru-RU" sz="24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экспериментальных </a:t>
            </a:r>
            <a:r>
              <a:rPr lang="ru-RU" sz="2400" kern="0" dirty="0">
                <a:solidFill>
                  <a:srgbClr val="000000"/>
                </a:solidFill>
                <a:latin typeface="Garamond" panose="02020404030301010803" pitchFamily="18" charset="0"/>
              </a:rPr>
              <a:t>занятий со школьниками в рамках </a:t>
            </a:r>
            <a:r>
              <a:rPr lang="ru-RU" sz="24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лаборатории</a:t>
            </a:r>
            <a:r>
              <a:rPr lang="ru-RU" sz="2400" kern="0" dirty="0">
                <a:solidFill>
                  <a:srgbClr val="000000"/>
                </a:solidFill>
                <a:latin typeface="Garamond" panose="02020404030301010803" pitchFamily="18" charset="0"/>
              </a:rPr>
              <a:t>.</a:t>
            </a:r>
          </a:p>
          <a:p>
            <a:pPr>
              <a:buClr>
                <a:srgbClr val="CC0000"/>
              </a:buClr>
            </a:pPr>
            <a:endParaRPr lang="ru-RU" sz="2400" kern="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>
              <a:buClr>
                <a:srgbClr val="CC0000"/>
              </a:buClr>
            </a:pPr>
            <a:endParaRPr lang="ru-RU" sz="2400" kern="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5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17898249"/>
              </p:ext>
            </p:extLst>
          </p:nvPr>
        </p:nvGraphicFramePr>
        <p:xfrm>
          <a:off x="695400" y="2348880"/>
          <a:ext cx="5652628" cy="312265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32047"/>
                <a:gridCol w="2023136"/>
                <a:gridCol w="921712"/>
                <a:gridCol w="1137866"/>
                <a:gridCol w="1137867"/>
              </a:tblGrid>
              <a:tr h="14401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№ п/п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Наименование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КПЭ Проекта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Ед. изм.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Целевые показатели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88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Реальные показатели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881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Вовлечение студентов в реализацию проекта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Кол-во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20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20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Проведение студентами  занятий для школьников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Кол-во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Октябрь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4269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00708"/>
            <a:ext cx="12192000" cy="962980"/>
          </a:xfrm>
        </p:spPr>
        <p:txBody>
          <a:bodyPr/>
          <a:lstStyle/>
          <a:p>
            <a:pPr marL="457200" indent="450215" algn="ctr">
              <a:spcAft>
                <a:spcPts val="0"/>
              </a:spcAft>
            </a:pPr>
            <a:r>
              <a:rPr lang="ru-RU" sz="2000" b="1" dirty="0">
                <a:latin typeface="Garamond" panose="02020404030301010803" pitchFamily="18" charset="0"/>
              </a:rPr>
              <a:t>Разработка и апробация механизмов усиления влияния университета на развитие молодежного предпринимательства  в целях повышения качества жизни на сельской территории и в малых </a:t>
            </a:r>
            <a:r>
              <a:rPr lang="ru-RU" sz="2000" b="1" dirty="0" smtClean="0">
                <a:latin typeface="Garamond" panose="02020404030301010803" pitchFamily="18" charset="0"/>
              </a:rPr>
              <a:t>городах</a:t>
            </a:r>
            <a:endParaRPr lang="ru-RU" sz="2000" b="1" dirty="0">
              <a:latin typeface="Garamond" panose="02020404030301010803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95400" y="1779149"/>
            <a:ext cx="3564396" cy="4048783"/>
          </a:xfrm>
        </p:spPr>
        <p:txBody>
          <a:bodyPr/>
          <a:lstStyle/>
          <a:p>
            <a:r>
              <a:rPr lang="ru-RU" sz="2400" dirty="0">
                <a:latin typeface="Garamond" panose="02020404030301010803" pitchFamily="18" charset="0"/>
              </a:rPr>
              <a:t>НОЦ «Институт инноваций в образовании»</a:t>
            </a:r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4115780" y="1736812"/>
            <a:ext cx="8076220" cy="4968552"/>
          </a:xfrm>
          <a:prstGeom prst="rect">
            <a:avLst/>
          </a:prstGeom>
        </p:spPr>
        <p:txBody>
          <a:bodyPr/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6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ru-RU" sz="18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Результаты:</a:t>
            </a:r>
          </a:p>
          <a:p>
            <a:pPr algn="just">
              <a:spcBef>
                <a:spcPts val="600"/>
              </a:spcBef>
              <a:buClr>
                <a:srgbClr val="CC0000"/>
              </a:buClr>
            </a:pPr>
            <a:r>
              <a:rPr lang="ru-RU" sz="18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Проведены </a:t>
            </a:r>
            <a:r>
              <a:rPr lang="ru-RU" sz="1800" kern="0" dirty="0">
                <a:solidFill>
                  <a:srgbClr val="000000"/>
                </a:solidFill>
                <a:latin typeface="Garamond" panose="02020404030301010803" pitchFamily="18" charset="0"/>
              </a:rPr>
              <a:t>три </a:t>
            </a:r>
            <a:r>
              <a:rPr lang="ru-RU" sz="18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экспертных семинара с представителями предпринимательского сообщества, образования и власти </a:t>
            </a:r>
            <a:r>
              <a:rPr lang="ru-RU" sz="1800" kern="0" dirty="0" err="1" smtClean="0">
                <a:solidFill>
                  <a:srgbClr val="000000"/>
                </a:solidFill>
                <a:latin typeface="Garamond" panose="02020404030301010803" pitchFamily="18" charset="0"/>
              </a:rPr>
              <a:t>Асиновского</a:t>
            </a:r>
            <a:r>
              <a:rPr lang="ru-RU" sz="18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, Первомайского, Зырянского районов для выявления направлений развития молодежного предпринимательства</a:t>
            </a:r>
          </a:p>
          <a:p>
            <a:pPr algn="just">
              <a:spcBef>
                <a:spcPts val="600"/>
              </a:spcBef>
              <a:buClr>
                <a:srgbClr val="CC0000"/>
              </a:buClr>
            </a:pPr>
            <a:r>
              <a:rPr lang="ru-RU" sz="18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В рамках межмуниципального Бизнес-лагеря </a:t>
            </a:r>
            <a:r>
              <a:rPr lang="ru-RU" sz="1800" kern="0" dirty="0">
                <a:solidFill>
                  <a:srgbClr val="000000"/>
                </a:solidFill>
                <a:latin typeface="Garamond" panose="02020404030301010803" pitchFamily="18" charset="0"/>
              </a:rPr>
              <a:t>с участием специалистов ТГУ и студентов </a:t>
            </a:r>
            <a:r>
              <a:rPr lang="ru-RU" sz="18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разработаны проекты  повышения </a:t>
            </a:r>
            <a:r>
              <a:rPr lang="ru-RU" sz="1800" kern="0" dirty="0">
                <a:solidFill>
                  <a:srgbClr val="000000"/>
                </a:solidFill>
                <a:latin typeface="Garamond" panose="02020404030301010803" pitchFamily="18" charset="0"/>
              </a:rPr>
              <a:t>качества жизни </a:t>
            </a:r>
            <a:r>
              <a:rPr lang="ru-RU" sz="18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 территорий. Организована консультационная поддержка реализации проектов</a:t>
            </a:r>
          </a:p>
          <a:p>
            <a:pPr algn="just">
              <a:spcBef>
                <a:spcPts val="600"/>
              </a:spcBef>
              <a:buClr>
                <a:srgbClr val="CC0000"/>
              </a:buClr>
            </a:pPr>
            <a:r>
              <a:rPr lang="ru-RU" sz="1800" kern="0" dirty="0">
                <a:solidFill>
                  <a:srgbClr val="000000"/>
                </a:solidFill>
                <a:latin typeface="Garamond" panose="02020404030301010803" pitchFamily="18" charset="0"/>
              </a:rPr>
              <a:t>Подготовлены договора о стратегическом партнёрстве с администрациями муниципальных образований, Департаментом профессионального образования </a:t>
            </a:r>
            <a:endParaRPr lang="ru-RU" sz="1800" kern="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spcBef>
                <a:spcPts val="600"/>
              </a:spcBef>
              <a:buClr>
                <a:srgbClr val="CC0000"/>
              </a:buClr>
            </a:pPr>
            <a:r>
              <a:rPr lang="ru-RU" sz="18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Сформирован список-запрос от предпринимателей Первомайского района на участие студентов в реализации бизнес-проектов </a:t>
            </a:r>
          </a:p>
          <a:p>
            <a:pPr algn="just">
              <a:spcBef>
                <a:spcPts val="600"/>
              </a:spcBef>
              <a:buClr>
                <a:srgbClr val="CC0000"/>
              </a:buClr>
            </a:pPr>
            <a:r>
              <a:rPr lang="ru-RU" sz="1800" kern="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Идет набор студентов – волонтеров для исследовательского, организационного, консультационного сопровождения бизнес-проектов </a:t>
            </a:r>
          </a:p>
          <a:p>
            <a:pPr>
              <a:spcBef>
                <a:spcPts val="600"/>
              </a:spcBef>
              <a:buClr>
                <a:srgbClr val="CC0000"/>
              </a:buClr>
            </a:pPr>
            <a:endParaRPr lang="ru-RU" sz="1800" kern="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>
              <a:spcBef>
                <a:spcPts val="600"/>
              </a:spcBef>
              <a:buClr>
                <a:srgbClr val="CC0000"/>
              </a:buClr>
            </a:pPr>
            <a:endParaRPr lang="ru-RU" sz="1800" kern="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5460" y="3104964"/>
            <a:ext cx="2855861" cy="235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1560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59929240"/>
              </p:ext>
            </p:extLst>
          </p:nvPr>
        </p:nvGraphicFramePr>
        <p:xfrm>
          <a:off x="947428" y="1431940"/>
          <a:ext cx="10765196" cy="45893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84076"/>
                <a:gridCol w="4644516"/>
                <a:gridCol w="1332148"/>
                <a:gridCol w="1980220"/>
                <a:gridCol w="2124236"/>
              </a:tblGrid>
              <a:tr h="10035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№ п/п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Наименование КПЭ Проекта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Ед.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изм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Целевые показатели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88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Реальные показатели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1216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Вовлечение студентов в решение задачи молодежного предпринимательства на территориях сельских муниципалитетов и малых городов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Кол-во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 человек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Идет набор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Участники мероприятий по проблемам развития молодежного предпринимательства с участием ТГУ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Кол-во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 человек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48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Разработка проектов, ориентированных на повышение качества жизни на территории,  разработанных с участием специалистов ТГУ и студентов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Кол-во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 менее 20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25</a:t>
                      </a:r>
                      <a:endParaRPr kumimoji="0" lang="ru-RU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14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Заключение договоров о стратегическом партнёрстве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Кол-во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 менее трех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4</a:t>
                      </a:r>
                      <a:endParaRPr kumimoji="0" lang="ru-RU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19436" y="800708"/>
            <a:ext cx="10477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ходе решения задач было обеспечено достижение следующих запланированных КПЭ</a:t>
            </a:r>
            <a:endParaRPr lang="ru-RU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851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00708"/>
            <a:ext cx="10972800" cy="616930"/>
          </a:xfrm>
        </p:spPr>
        <p:txBody>
          <a:bodyPr/>
          <a:lstStyle/>
          <a:p>
            <a:pPr algn="ctr"/>
            <a:r>
              <a:rPr lang="ru-RU" sz="2800" b="1" dirty="0" smtClean="0">
                <a:latin typeface="Garamond" panose="02020404030301010803" pitchFamily="18" charset="0"/>
              </a:rPr>
              <a:t>Предложения по номинациям </a:t>
            </a:r>
            <a:r>
              <a:rPr lang="ru-RU" sz="2800" b="1" dirty="0" smtClean="0">
                <a:latin typeface="Garamond" panose="02020404030301010803" pitchFamily="18" charset="0"/>
              </a:rPr>
              <a:t/>
            </a:r>
            <a:br>
              <a:rPr lang="ru-RU" sz="2800" b="1" dirty="0" smtClean="0">
                <a:latin typeface="Garamond" panose="02020404030301010803" pitchFamily="18" charset="0"/>
              </a:rPr>
            </a:br>
            <a:r>
              <a:rPr lang="ru-RU" sz="2800" b="1" dirty="0" smtClean="0">
                <a:latin typeface="Garamond" panose="02020404030301010803" pitchFamily="18" charset="0"/>
              </a:rPr>
              <a:t>единого </a:t>
            </a:r>
            <a:r>
              <a:rPr lang="ru-RU" sz="2800" b="1" dirty="0" err="1" smtClean="0">
                <a:latin typeface="Garamond" panose="02020404030301010803" pitchFamily="18" charset="0"/>
              </a:rPr>
              <a:t>грантового</a:t>
            </a:r>
            <a:r>
              <a:rPr lang="ru-RU" sz="2800" b="1" dirty="0" smtClean="0">
                <a:latin typeface="Garamond" panose="02020404030301010803" pitchFamily="18" charset="0"/>
              </a:rPr>
              <a:t> конкурса 2015-2016</a:t>
            </a:r>
            <a:endParaRPr lang="ru-RU" sz="2800" b="1" dirty="0"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7388" y="1160748"/>
            <a:ext cx="11604612" cy="496855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lang="ru-RU" sz="2400" dirty="0" smtClean="0">
              <a:latin typeface="Garamond" panose="02020404030301010803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Garamond" panose="02020404030301010803" pitchFamily="18" charset="0"/>
              </a:rPr>
              <a:t>Развитие информационно-коммуникативной среды ТГУ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Garamond" panose="02020404030301010803" pitchFamily="18" charset="0"/>
              </a:rPr>
              <a:t>Интернационализация ТГУ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Garamond" panose="02020404030301010803" pitchFamily="18" charset="0"/>
              </a:rPr>
              <a:t>Привлечение талантливых абитуриентов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Garamond" panose="02020404030301010803" pitchFamily="18" charset="0"/>
              </a:rPr>
              <a:t>Развитие качества образования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Garamond" panose="02020404030301010803" pitchFamily="18" charset="0"/>
              </a:rPr>
              <a:t>Создание благоприятной </a:t>
            </a:r>
            <a:r>
              <a:rPr lang="ru-RU" sz="2400" b="1" dirty="0" err="1" smtClean="0">
                <a:latin typeface="Garamond" panose="02020404030301010803" pitchFamily="18" charset="0"/>
              </a:rPr>
              <a:t>кампусной</a:t>
            </a:r>
            <a:r>
              <a:rPr lang="ru-RU" sz="2400" b="1" dirty="0" smtClean="0">
                <a:latin typeface="Garamond" panose="02020404030301010803" pitchFamily="18" charset="0"/>
              </a:rPr>
              <a:t> среды для студентов и сотрудников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Garamond" panose="02020404030301010803" pitchFamily="18" charset="0"/>
              </a:rPr>
              <a:t>Повышение имиджа ТГУ в региональной среде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Garamond" panose="02020404030301010803" pitchFamily="18" charset="0"/>
              </a:rPr>
              <a:t>Развитие сервисов поддержки  научной и инновационной деятельности в ТГУ</a:t>
            </a:r>
          </a:p>
          <a:p>
            <a:pPr>
              <a:lnSpc>
                <a:spcPct val="150000"/>
              </a:lnSpc>
            </a:pPr>
            <a:endParaRPr lang="ru-RU" sz="2400" dirty="0" smtClean="0">
              <a:latin typeface="Garamond" panose="02020404030301010803" pitchFamily="18" charset="0"/>
            </a:endParaRPr>
          </a:p>
          <a:p>
            <a:pPr>
              <a:lnSpc>
                <a:spcPct val="150000"/>
              </a:lnSpc>
            </a:pPr>
            <a:endParaRPr lang="ru-RU" sz="2400" dirty="0" smtClean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4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980728"/>
            <a:ext cx="10972800" cy="436910"/>
          </a:xfrm>
        </p:spPr>
        <p:txBody>
          <a:bodyPr/>
          <a:lstStyle/>
          <a:p>
            <a:r>
              <a:rPr lang="ru-RU" b="1" dirty="0" smtClean="0">
                <a:latin typeface="Garamond" pitchFamily="18" charset="0"/>
                <a:cs typeface="Times New Roman" pitchFamily="18" charset="0"/>
              </a:rPr>
              <a:t>Планы</a:t>
            </a:r>
            <a:endParaRPr lang="ru-RU" b="1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92" y="1772816"/>
            <a:ext cx="10972800" cy="475252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Презентация на Административном совете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 23.09.15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Прием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заявок  -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24.09.15 – 16.10.15</a:t>
            </a:r>
          </a:p>
          <a:p>
            <a:pPr>
              <a:spcBef>
                <a:spcPts val="120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Открытая отчетная конференция победителей конкурсов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- 29.09.15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Работа экспертно-консультационной службы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- 30.09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.- 16.10.15</a:t>
            </a:r>
          </a:p>
          <a:p>
            <a:pPr>
              <a:spcBef>
                <a:spcPts val="120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Образовательный модуль для потенциальных участников  конкурсов по </a:t>
            </a:r>
            <a:r>
              <a:rPr lang="ru-RU" sz="2400" dirty="0" smtClean="0">
                <a:latin typeface="Garamond" pitchFamily="18" charset="0"/>
                <a:cs typeface="Times New Roman" pitchFamily="18" charset="0"/>
              </a:rPr>
              <a:t>обучению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проектированию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- 5.10-16.10.15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Экспертиза заявок и утверждение результатов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- 19.10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-24.10.15</a:t>
            </a:r>
          </a:p>
          <a:p>
            <a:pPr>
              <a:spcBef>
                <a:spcPts val="120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Реализация проектов – победителей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с 1.11.15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214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AutoShape 14" descr="data:image/jpeg;base64,/9j/4AAQSkZJRgABAQAAAQABAAD/2wCEAAkGBwgHBgkIBwgKCgkLDRYPDQwMDRsUFRAWIB0iIiAdHx8kKDQsJCYxJx8fLT0tMTU3Ojo6Iys/RD84QzQ5OjcBCgoKDQwNGg8PGjclHyU3Nzc3Nzc3Nzc3Nzc3Nzc3Nzc3Nzc3Nzc3Nzc3Nzc3Nzc3Nzc3Nzc3Nzc3Nzc3Nzc3N//AABEIAFoAagMBIgACEQEDEQH/xAAbAAACAgMBAAAAAAAAAAAAAAADBQQGAAIHAf/EADoQAAECAwQGCAUDBAMAAAAAAAECAwAEEQUSITEUQVFhcrEGEyI0U3GBkiMyQpHBodHwB2Lh8SQzUv/EABoBAAIDAQEAAAAAAAAAAAAAAAQFAQIDAAb/xAAoEQACAgICAQIFBQAAAAAAAAAAAQIDBBESITEFUSIyQWGhEyMzgcH/2gAMAwEAAhEDEQA/AOsy7DOjtfBb+RP0DZBNHZ8Fr2CMlu7tcCeUFjdIwBaOz4LXsEZ1DPgtewQWMLa1NqINxX03hX1pHPSO7F89N2dID/k9UlVKhAQCo+kJn+kKCKylmtXdS3ylA/nrDacsmSmHlvTIW44oUvXqUw3QtmrIkELbcQ0twow6suZjVmRSkF0qjXxJt/gX3zyNvi0l+RW50jnEHGUkDuQmvIxtK9KXS8hExZ8jdUaXq3AN5NDEtyzZJZSuZaTfGKrnZSd1Nn82xiZSzkpu6K0RtUKn7mCtY7jrgCKWQn85MlOkNkPO9TMtpk3q0uvoASfJWVPtDsMMEAhpo1/sEUu17KlZlisuyUvIQAi6aAgajWFVjW3aFgzAYWlx2VvUMuvAjhJyO7LnFHhRsjyqffs/8CIZ0oS42+PdHSeoZ8Fr2CM0dnwWvYI0kZ1iflkTEsu8hW0UKTrBGojZEiFzWnpjJPa2gXUM+C37BCOZZa0h34SPnP0jbFhhDM95d4zzikiUxzLd3a4E8oLApbu7XAnlBYsceNvNiZS0alZBOGQ84wzTT6VFhxLgSbpumtDsjAwpMh1QdCn1NqurVnjnzgCJMNyzLOPwwMic45cW9lJOa6Isy4oVMKZl1WNSYsDjBpuhRPMJrRSc9aTSC6ZrYBkQkJ35lSAEhRBOJiOJkqUBtMDnaFxRCxU6iKf4iK0pYcCiDRIKq+QrDWEI8RRKcuQ1TNArJrhWDTDbU7LKZeFUqGrMbxCVClAAnI5b4ny71AiKyr13E0hbvpkmym3bGnEuMOrclnOy80s6tShvH6xcwQRUYg5RUwtPVla1AJGJKjgIf2TMtvy9xC0rLYA7JrhqhdlJt8xthy18BOhDM95d4zzh9CGZ7y7xnnAMg9DmW7u1wJ5QRYJZdu53FU86QOW7u1wJ5RpPzqbOlHJpYKgkABIwqSaDHVEpN9IiTUU2/AKanpJbTS27Ql23m01SbwVmMqQaTtJuYSgutloq11qK7NtfSKPNWkt6ccdcShBrS6gUAEM5O0E9WlKj8wrgf5sg6WE1BCyGenN+xcVXSKggiE1p0AWdgp+f2+8ETaMumQQ+86kAJAU4pVDXLPzhBaVuSd26l1ajXH4SudPKMcembn0jfJvhw8ie0TRZiI0Slt1YJGASCNpP7AwSYdS/RaFApOIrhGi0lEs2KYrUV+mQ/MPorUUjzz+Zs1Ssk9oBXmInMqTdawIwrgd5iC02VGJE8p2TDKkioICSFAUGFcNdcYixJtJFq99scKlmpqTcbdWoIpeNMDhHvQtYl51+VFClRUUqGun+ogqRMzbxS24lMisJF4qCUkVFc6E41y2QzsJu5abLhSElxRwAp9JgKz+KUW/uMKX+7FpFthDM95d4zzh9CGZ7y7xnnCaQ8Q5lu7tcCeULOlRUbK6lNB17zbVTqqoY/pDOW7u1wJ5RHtmTM/ZkxLpwcUmrZ2KGI/URrU0pxbMr4uVckvY5rNO9TMuskhxLbikA7aEiojYzNFjq14hI7KjTVthZMLVeVner2gcwYG858VUeqVKaR5bY50x03WHiu4SCEk0AOtWWOEQJubU64pajiokxHYfWlLlFGgSeycjXDL1gRcCs0iu7CLwpUZeCW9rslSkw4VhnNAvKI15Vhk451ldHWmqEhCajAEZ19a/eFUm6kOoDxvNIN7tD5aY4R4+grmSltaQhfaFF1Sd+44RWcE5+x30J7dqOhxLYaRewSb23XriTNTS5lxtcwlQCu0kV7JTqoNUL0SYYaU4t2qwOwEjMxqlZDaELBCknOgyO+KOuDluJO3rQ+lH2UAdgEClK/eHdgOmcti9TsMNKIAyFaD94pzbwSkYnbURe+hsmpmzjMuCi5k3hwjL8n1hdmxVdbf1fQbhcp2JfRdlghDM95d4zzh9CGZ7y7xnnCOQ/Q5lu7tcCeUFgUt3drgTygsScznXT6xFSkybTlkHqHlfFA+hZ1+R5+cU9bt5VVY1Ax1x3F9luYZWy+hLjSwUqQoVBEcv6VdEZmylLmZFK5iRzwxW0Nito3/ePQ+m50ZJVWvteGJczDcW7IeCvhfwl3SMSM8NsaX1DMUgSVAtmh1iPLxGRMO1HyLtEgLutKOtRoPIYn8RoHVDCuGw4j7Ro45iE4G6KRJs6ZYYU4t4kClMNe6Ia1FvWztBpZx03UsocCjQlTa7oAiYxJzpCnhQFGNw9tR8qDXARa8spY/7VEnHDKLh0flDOtpXLAls4l1QISP3O7lC/JtdMeUlo0qrdkuJDsuRdtaeTJOSjLKZcJMw82KGlK3cABU1A3UMdAQlKEJQgAJSKADUIFKSzUq11bQzNVKOajtMHjzl97tl7IfY9H6Ue/LMhDM95d4zzh9CGZ7y7xnnA0glDmW7u1wJ5QWK7LzD3UN/Gc+QfUdkF0h/xnPcYjkToexkItIf8Zz3GM0h/xnPcY7kdoHbPQ2yLVKllnRn1GpcYomp3jIxU5v8ApxaLKiZGdZeAyDlUH8iLfpD/AIznuMZpD/jOe4wbT6lkUrUZdffsGsw6p9tHPFdBekQVd0RtQ/8AQfTT9TEuV/p3bL6gJlyVl0b1lR+wH5i8aQ/4znuMZpD/AIznuMFP1vKa60v6Ml6fUL7H6AWXIkLnFrnXBqWLqPbr9SYtiEJbQlCEhKUigSkUA9IR6Q/4znuMe6Q/4znuMLrcmy58rHsKrphWtRWh7GQi0h/xnPcYzSH/ABnPcYy5F+I9hDM95d4zzj3SH/Gc9xhQ+8717nxF/MfqO2Kt7JSP/9k="/>
          <p:cNvSpPr>
            <a:spLocks noChangeAspect="1" noChangeArrowheads="1"/>
          </p:cNvSpPr>
          <p:nvPr/>
        </p:nvSpPr>
        <p:spPr bwMode="auto">
          <a:xfrm>
            <a:off x="1673225" y="-411163"/>
            <a:ext cx="10096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3" name="AutoShape 17" descr="data:image/jpeg;base64,/9j/4AAQSkZJRgABAQAAAQABAAD/2wCEAAkGBwgHBgkIBwgKCgkLDRYPDQwMDRsUFRAWIB0iIiAdHx8kKDQsJCYxJx8fLT0tMTU3Ojo6Iys/RD84QzQ5OjcBCgoKDQwNGg8PGjclHyU3Nzc3Nzc3Nzc3Nzc3Nzc3Nzc3Nzc3Nzc3Nzc3Nzc3Nzc3Nzc3Nzc3Nzc3Nzc3Nzc3N//AABEIAFsAawMBIgACEQEDEQH/xAAbAAACAgMBAAAAAAAAAAAAAAADBQQGAAEHAv/EADsQAAECAwIKCAYBBAMAAAAAAAECAwAEEQUhEhMxNEFRU4Gx0QYUIkJhcqGiIzJxkZLB8BUz4eIHgtL/xAAaAQACAwEBAAAAAAAAAAAAAAAEBQECAwAG/8QAJxEAAgICAQIGAgMAAAAAAAAAAAECEQMEMRIhBRMiQVGhMmEUI9H/2gAMAwEAAhEDEQA/AOsyzDPV2vgt/InuDVBOrs7Fr8BGS2bteRPCCxukYAurs7Fr8BGYhnYtfgILG8BSkKI7J7pUKxzo7uQJ2Ys+RTWZxKCcicAEndCV/pC0a9Ts1Ck7R4pQP5vhtO2TKTLxemitxzBwa1oB9oWTVjSCcWpKXHMWf7Zc+ZOq8imuCsKwV6k2/oA2J7FvpaS+xY70im0GplJCmgJGFwMaZ6VuhxKX7OklJUQKjsUGsmhia7Zsm7gqmGQhekIuAGrx1V0xiZKzkggSrZBPe7VPvBiWs1TgB9Wyn+ZLl+kVkLexM22iUcrcXEAoV4hYup4mkO0sy6khSWmSkioISCDFPtKypSZlglpspcQg4vBO+hrCOy7WtHo9M4sBRYr25ZzJu1GM/wCFDLG8Tp/DN470oSrJx8o6b1dnYtfgIzq7Oxa/AQCzLRl7SlQ/Lk0yKQoUU2dShoMTIXOLTp8jJSUlaBdXZ2Lf4CE9oMtCbc+EjR3RqEPYTWjnjm7gIrIsmNJbN2vInhBYFLZu15E8ILlNIk40262JlDRqVqvAGj6xtcw27hBlxK8E4KsE1odUabYWmSphoW+UqKFkZCfWkRmZLFSbLBJCkgFRSaVOX7Ry6W7KSc12oDMuKv8ACFMy8q+HzjBIplHjfCmeYGQpoTdUaILwyVgOeEqFD0yptAAUQVX7v5+oimbJN8anqFZKVADQk3UiEgqxqAoGhOWGmOEemxRPJJSobCZGMIrkug7iW5qXU06kKQsUMJELWrtkXG+sTZZ2iU/UxWWKu6Lwzd6YWz5d6xppExJurcR8rrKyO2jmNB3Rd21pcbStBqlQqDFVbVhIvh3Y8whxnFBaSUjCFDW6ANpOXqfI005dPp9hjCa0c8c3cBDmE1o545u4CAJcDFDSWzdryJ4QW/AWRlCTT7QKWzdryJ4Rqbm0SEs5Mu1KED5QLySaADfSJpvsiG0u7BzExLmXl3UTss062jCQXFAilKGt8Ek7RamUoK0FtStd4r9edIpE3aIenXHA0hkE0wEClKa9ZhlJTycUEqNyqwbLSahYuhvpzpcFxUARUUIhPaQAwrsg9T/isFZnWjJJeddFwOE4VBOTXkEI7StmTCSBNIWSTWl/gMn0jHBim51RvsZYdFiS0jRRiCyopxqwSMFByeN37g008l/tNrSoHSDASCiVvqCtz0SP9vSH0VUaZ52TuTZ5Su/tJSd0TmCktoyjtHx1RBbQVG6JM2Vyksy4kYQN2CU6STprqETkStJHQvuxyywJlhTJcICxQlNxpEfooUyNsKYSoLQ5QBVfA8/SAFydfKEWeCWlNUUpFDRR0FWQHnEyzZdLFoMqSlKQh1KAU17XapW+A5r0Si3yg/G/XFpcF1hNaOeObuAhzCa0c8c3cBCSXA+Q0ls3a8ieELelKj/R1tJSCX3ENipyEqFOEMpbN2vInhEa25RU9Zcwwj+4U4TfnF49RGuJpTi2ZZ05Y5JfBziccxE06w4Q5i1qQVA6jS4x6EyUqQG14VEjs5Dkr+/GFkw4pS1rNSoklROWumsBec+Ib9A4R6pYbSPLX3Hf9QeUjqy1LAUoHAuHbuoTdWnhEKdm8a4pQ+WvZGoaIisTKxWqqpQkkBQqBqpqvpAStKu7T6G715xOPAoy4Jbcl3JMpMrxiWAAUqVvA06aaIZqdCm0BlQOA3QVyVN9/wB4USi0F1CHSCita0oU6SYJNB0TJxJKEu9oFKrlHwP6iJwTnXB3sS02mWiEKYqsfNU0or1rEucnFTKUJcSpCK0AweycEUrXSYWMyS01ceWkBAwqXqJOgfeNJdViAh3Dwkqqmo0HL6xV44OScfYlSdUPZRbKU4BGEgX0JhvZzwm7WlGUJCUIVh0HgDl9IqjbuACCaHlFv6ESyl4+fWLj8Jvir9esAbcVjhKQXqOU8kYFrhNaOeObuAhzCa0c8c3cBCGXB6FDSWzdryJ4QWBS2bteRPCCxJBzbp3YypCdM+wk9WfV2qdxenccv3iqLdwlVIygXiO3TcszOSzktMthxlwUUk6Y5R0p6MzViOF1IU9Ik9h4C9PgrUfHT6R6PwzdjNLFkfdcfsS7mo4PrjwxShXw3CmhrQU05a/qPGGdUCB+GrVUcDGsM6/vDlR5F1EhC6IWr/qN+X0jwHSBS6moj+GPC1gJSmmS8/U/wQaz1MY5RfKQkJ7wrSKtUm6JoOzMqCQE4zCPypScIDcf5dEptibdWpSWrk3nGpArpyCMFoSKD2HEgZAEI0RZLEaTNFIllY5ar6J0Dx1CAc+Xyo9TjRbHBzlRAk2RaC5eRYkEtzTiAsOhRolNcpF+j9a46PJSzclKtSzAo22mg5wGz7PbkytyiVTDgAWumgZAPARNjz2zsec6XA91dfylb5ZkJrRzxzdwEOYTWjnjm7gIDkGIaS2bteRPCCwhl56ZxDYxncHdGqCdfmdp7Ryjuomh1GlAKSUqAKSKEEXEQm6/M7T2jlGdfmdp7RyjupEUK7Z6BWbPFbkioyTyjWiL0E+XRuipTfQS3ZVRLSGppA2awCdxjoPXpnae0cozr8ztPaOUMMPiuxiVXa/YLk0cU+9Ucpc6O28lZC7JnKnSlskfcRIluh/SCaISmznGk6VPLSn919I6cZ+Z2ntHKM6/M7T2jlBT8dzNdor7/wBMl4dj+WVix/8AjgIUly1pwGmVqX/9HlF5kZKWs+XTLybKWmk91On6nTC3r8ztPaOUZ1+Z2ntHKFufczbD/sdhWPWhi/FDqMhL1+Z2ntHKM6/M7T2jlA/Ua0OoTWjnjm7gI11+Z2ntHKFU9NvmaWSu+7ujVEN2Skf/2Q=="/>
          <p:cNvSpPr>
            <a:spLocks noChangeAspect="1" noChangeArrowheads="1"/>
          </p:cNvSpPr>
          <p:nvPr/>
        </p:nvSpPr>
        <p:spPr bwMode="auto">
          <a:xfrm>
            <a:off x="1673226" y="-411163"/>
            <a:ext cx="1019175" cy="86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28" name="Picture 4" descr="http://tsu.ru/upload/New%20Folder/aQeyODgVWtg_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80" y="0"/>
            <a:ext cx="12288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769260"/>
            <a:ext cx="122886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Спасибо за внимание!</a:t>
            </a:r>
            <a:endParaRPr lang="ru-RU" sz="5400" dirty="0">
              <a:ln w="0">
                <a:solidFill>
                  <a:schemeClr val="tx2">
                    <a:lumMod val="85000"/>
                    <a:lumOff val="1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708068" y="151761"/>
            <a:ext cx="5384800" cy="1080995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latin typeface="Garamond" panose="02020404030301010803" pitchFamily="18" charset="0"/>
              </a:rPr>
              <a:t>Институт инноваций в образовании </a:t>
            </a:r>
          </a:p>
          <a:p>
            <a:pPr marL="0" indent="0">
              <a:buNone/>
            </a:pPr>
            <a:r>
              <a:rPr lang="ru-RU" sz="2000" b="1" dirty="0" smtClean="0">
                <a:latin typeface="Garamond" panose="02020404030301010803" pitchFamily="18" charset="0"/>
              </a:rPr>
              <a:t>Тел.</a:t>
            </a:r>
            <a:r>
              <a:rPr lang="en-US" sz="2000" b="1" dirty="0" smtClean="0">
                <a:latin typeface="Garamond" panose="02020404030301010803" pitchFamily="18" charset="0"/>
              </a:rPr>
              <a:t> 529-873 </a:t>
            </a:r>
            <a:endParaRPr lang="ru-RU" sz="2000" b="1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Garamond" panose="02020404030301010803" pitchFamily="18" charset="0"/>
              </a:rPr>
              <a:t>Менеджер</a:t>
            </a:r>
            <a:r>
              <a:rPr lang="ru-RU" sz="2000" b="1" dirty="0">
                <a:latin typeface="Garamond" panose="02020404030301010803" pitchFamily="18" charset="0"/>
              </a:rPr>
              <a:t>ы</a:t>
            </a:r>
            <a:r>
              <a:rPr lang="ru-RU" sz="2000" b="1" dirty="0" smtClean="0">
                <a:latin typeface="Garamond" panose="02020404030301010803" pitchFamily="18" charset="0"/>
              </a:rPr>
              <a:t>: </a:t>
            </a:r>
          </a:p>
          <a:p>
            <a:pPr marL="0" indent="0">
              <a:buNone/>
            </a:pPr>
            <a:r>
              <a:rPr lang="ru-RU" sz="2000" b="1" dirty="0" smtClean="0">
                <a:latin typeface="Garamond" panose="02020404030301010803" pitchFamily="18" charset="0"/>
              </a:rPr>
              <a:t>Жаркова Наталья, Короткая Мария </a:t>
            </a:r>
            <a:endParaRPr lang="ru-RU" sz="2000" b="1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00708"/>
            <a:ext cx="10972800" cy="616930"/>
          </a:xfrm>
        </p:spPr>
        <p:txBody>
          <a:bodyPr/>
          <a:lstStyle/>
          <a:p>
            <a:pPr algn="ctr"/>
            <a:r>
              <a:rPr lang="ru-RU" b="1" dirty="0" smtClean="0">
                <a:latin typeface="Garamond" panose="02020404030301010803" pitchFamily="18" charset="0"/>
              </a:rPr>
              <a:t>Результаты второго </a:t>
            </a:r>
            <a:r>
              <a:rPr lang="ru-RU" b="1" dirty="0" err="1" smtClean="0">
                <a:latin typeface="Garamond" panose="02020404030301010803" pitchFamily="18" charset="0"/>
              </a:rPr>
              <a:t>грантового</a:t>
            </a:r>
            <a:r>
              <a:rPr lang="ru-RU" b="1" dirty="0" smtClean="0">
                <a:latin typeface="Garamond" panose="02020404030301010803" pitchFamily="18" charset="0"/>
              </a:rPr>
              <a:t> конкурса </a:t>
            </a:r>
            <a:endParaRPr lang="ru-RU" b="1" dirty="0"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b="1" dirty="0">
                <a:latin typeface="Garamond" panose="02020404030301010803" pitchFamily="18" charset="0"/>
              </a:rPr>
              <a:t>Участники: </a:t>
            </a:r>
            <a:r>
              <a:rPr lang="ru-RU" sz="3600" dirty="0">
                <a:latin typeface="Garamond" panose="02020404030301010803" pitchFamily="18" charset="0"/>
              </a:rPr>
              <a:t>99  </a:t>
            </a:r>
            <a:r>
              <a:rPr lang="ru-RU" sz="3600" dirty="0" smtClean="0">
                <a:latin typeface="Garamond" panose="02020404030301010803" pitchFamily="18" charset="0"/>
              </a:rPr>
              <a:t>человек,  </a:t>
            </a:r>
            <a:r>
              <a:rPr lang="ru-RU" sz="3600" dirty="0">
                <a:latin typeface="Garamond" panose="02020404030301010803" pitchFamily="18" charset="0"/>
              </a:rPr>
              <a:t>15  </a:t>
            </a:r>
            <a:r>
              <a:rPr lang="ru-RU" sz="3600" dirty="0" smtClean="0">
                <a:latin typeface="Garamond" panose="02020404030301010803" pitchFamily="18" charset="0"/>
              </a:rPr>
              <a:t>факультетов, 9 </a:t>
            </a:r>
            <a:r>
              <a:rPr lang="ru-RU" sz="3600" dirty="0">
                <a:latin typeface="Garamond" panose="02020404030301010803" pitchFamily="18" charset="0"/>
              </a:rPr>
              <a:t>подразделений  </a:t>
            </a:r>
            <a:r>
              <a:rPr lang="ru-RU" sz="3600" dirty="0" smtClean="0">
                <a:latin typeface="Garamond" panose="02020404030301010803" pitchFamily="18" charset="0"/>
              </a:rPr>
              <a:t>университета</a:t>
            </a:r>
          </a:p>
          <a:p>
            <a:r>
              <a:rPr lang="ru-RU" sz="3600" b="1" dirty="0" smtClean="0">
                <a:latin typeface="Garamond" panose="02020404030301010803" pitchFamily="18" charset="0"/>
              </a:rPr>
              <a:t>Победители</a:t>
            </a:r>
            <a:r>
              <a:rPr lang="ru-RU" sz="3600" b="1" dirty="0">
                <a:latin typeface="Garamond" panose="02020404030301010803" pitchFamily="18" charset="0"/>
              </a:rPr>
              <a:t>: </a:t>
            </a:r>
            <a:r>
              <a:rPr lang="ru-RU" sz="3600" dirty="0" smtClean="0">
                <a:latin typeface="Garamond" panose="02020404030301010803" pitchFamily="18" charset="0"/>
              </a:rPr>
              <a:t>8 проектов: сотрудники и студенты </a:t>
            </a:r>
            <a:r>
              <a:rPr lang="ru-RU" sz="3600" dirty="0" err="1" smtClean="0">
                <a:latin typeface="Garamond" panose="02020404030301010803" pitchFamily="18" charset="0"/>
              </a:rPr>
              <a:t>ФилФ</a:t>
            </a:r>
            <a:r>
              <a:rPr lang="ru-RU" sz="3600" dirty="0" smtClean="0">
                <a:latin typeface="Garamond" panose="02020404030301010803" pitchFamily="18" charset="0"/>
              </a:rPr>
              <a:t>, </a:t>
            </a:r>
            <a:r>
              <a:rPr lang="ru-RU" sz="3600" dirty="0" err="1" smtClean="0">
                <a:latin typeface="Garamond" panose="02020404030301010803" pitchFamily="18" charset="0"/>
              </a:rPr>
              <a:t>ФсФ</a:t>
            </a:r>
            <a:r>
              <a:rPr lang="ru-RU" sz="3600" dirty="0" smtClean="0">
                <a:latin typeface="Garamond" panose="02020404030301010803" pitchFamily="18" charset="0"/>
              </a:rPr>
              <a:t>, РФФ, ИФ, ФФ, ЮИ, НБ. </a:t>
            </a:r>
            <a:endParaRPr lang="ru-RU" sz="3600" dirty="0">
              <a:latin typeface="Garamond" panose="02020404030301010803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3713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596" y="787270"/>
            <a:ext cx="10972800" cy="962980"/>
          </a:xfrm>
        </p:spPr>
        <p:txBody>
          <a:bodyPr/>
          <a:lstStyle/>
          <a:p>
            <a:pPr marL="457200" indent="450215" algn="ctr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Российско-итальянский центр взаимодействия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1404" y="1268760"/>
            <a:ext cx="5472608" cy="4182456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Филологический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факультет НИ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ТГУ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08168" y="17288"/>
            <a:ext cx="4322439" cy="890093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6563226" y="1268760"/>
            <a:ext cx="5140152" cy="5400600"/>
          </a:xfrm>
          <a:prstGeom prst="rect">
            <a:avLst/>
          </a:prstGeom>
        </p:spPr>
        <p:txBody>
          <a:bodyPr/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24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Результаты:</a:t>
            </a:r>
          </a:p>
          <a:p>
            <a:r>
              <a:rPr lang="ru-RU" sz="2000" dirty="0" smtClean="0">
                <a:latin typeface="Garamond" panose="02020404030301010803" pitchFamily="18" charset="0"/>
              </a:rPr>
              <a:t>Были </a:t>
            </a:r>
            <a:r>
              <a:rPr lang="ru-RU" sz="2000" dirty="0">
                <a:latin typeface="Garamond" panose="02020404030301010803" pitchFamily="18" charset="0"/>
              </a:rPr>
              <a:t>подготовлены и проведены 6 языковых встреч (Общественное устройство </a:t>
            </a:r>
            <a:r>
              <a:rPr lang="ru-RU" sz="2000" dirty="0" smtClean="0">
                <a:latin typeface="Garamond" panose="02020404030301010803" pitchFamily="18" charset="0"/>
              </a:rPr>
              <a:t>государства, Итальянский кинематограф, </a:t>
            </a:r>
            <a:r>
              <a:rPr lang="ru-RU" sz="2000" dirty="0">
                <a:latin typeface="Garamond" panose="02020404030301010803" pitchFamily="18" charset="0"/>
              </a:rPr>
              <a:t>Русские традиции </a:t>
            </a:r>
            <a:r>
              <a:rPr lang="ru-RU" sz="2000" dirty="0" smtClean="0">
                <a:latin typeface="Garamond" panose="02020404030301010803" pitchFamily="18" charset="0"/>
              </a:rPr>
              <a:t>и т.д.)</a:t>
            </a:r>
          </a:p>
          <a:p>
            <a:r>
              <a:rPr lang="ru-RU" sz="2000" dirty="0" smtClean="0">
                <a:latin typeface="Garamond" panose="02020404030301010803" pitchFamily="18" charset="0"/>
              </a:rPr>
              <a:t>Организована экскурсия </a:t>
            </a:r>
            <a:r>
              <a:rPr lang="ru-RU" sz="20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в </a:t>
            </a:r>
            <a:r>
              <a:rPr lang="ru-RU" sz="20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Законодательную Думу Томской области и </a:t>
            </a:r>
            <a:r>
              <a:rPr lang="ru-RU" sz="20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в </a:t>
            </a:r>
            <a:r>
              <a:rPr lang="ru-RU" sz="20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Музей славянской </a:t>
            </a:r>
            <a:r>
              <a:rPr lang="ru-RU" sz="20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мифологии</a:t>
            </a:r>
          </a:p>
          <a:p>
            <a:r>
              <a:rPr lang="ru-RU" sz="20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Организован и проведён семинар для студентов </a:t>
            </a:r>
            <a:r>
              <a:rPr lang="ru-RU" sz="2000" kern="0" dirty="0" err="1">
                <a:latin typeface="Garamond" panose="02020404030301010803" pitchFamily="18" charset="0"/>
                <a:ea typeface="Times New Roman" panose="02020603050405020304" pitchFamily="18" charset="0"/>
              </a:rPr>
              <a:t>ФилФ</a:t>
            </a:r>
            <a:r>
              <a:rPr lang="ru-RU" sz="20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 НИ ТГУ по популяризации итальянского языка «Открой итальянский в себе</a:t>
            </a:r>
            <a:r>
              <a:rPr lang="ru-RU" sz="20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»</a:t>
            </a:r>
          </a:p>
          <a:p>
            <a:r>
              <a:rPr lang="ru-RU" sz="20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С сентября 2015 г. </a:t>
            </a:r>
            <a:r>
              <a:rPr lang="ru-RU" sz="20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действует </a:t>
            </a:r>
            <a:r>
              <a:rPr lang="ru-RU" sz="20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Итальянский разговорный </a:t>
            </a:r>
            <a:r>
              <a:rPr lang="ru-RU" sz="20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клуб</a:t>
            </a:r>
          </a:p>
          <a:p>
            <a:r>
              <a:rPr lang="ru-RU" sz="20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Формируется </a:t>
            </a:r>
            <a:r>
              <a:rPr lang="ru-RU" sz="20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и </a:t>
            </a:r>
            <a:r>
              <a:rPr lang="ru-RU" sz="20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оформляется </a:t>
            </a:r>
            <a:r>
              <a:rPr lang="ru-RU" sz="20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методическое пособие</a:t>
            </a:r>
            <a:endParaRPr lang="ru-RU" sz="2000" kern="0" dirty="0" smtClean="0"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3444" y="4045158"/>
            <a:ext cx="3561534" cy="26711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2595" y="1672946"/>
            <a:ext cx="3659899" cy="27449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192" y="4340565"/>
            <a:ext cx="2773785" cy="208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359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393" y="764704"/>
            <a:ext cx="10972800" cy="612068"/>
          </a:xfrm>
        </p:spPr>
        <p:txBody>
          <a:bodyPr/>
          <a:lstStyle/>
          <a:p>
            <a:pPr marL="457200" indent="450215" algn="ctr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научно-практической конференции: «Университет как акселератор качества жизни локальных городских сообществ»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Кафедра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социологии </a:t>
            </a:r>
            <a:r>
              <a:rPr lang="ru-RU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ФсФ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НИ ТГУ</a:t>
            </a: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buClr>
                <a:srgbClr val="CC0000"/>
              </a:buClr>
              <a:buNone/>
            </a:pPr>
            <a:endParaRPr lang="ru-RU" sz="2400" dirty="0" smtClean="0">
              <a:latin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9551" y="2068252"/>
            <a:ext cx="3589859" cy="358985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4085" y="5373216"/>
            <a:ext cx="4035829" cy="108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5994399" y="1600201"/>
            <a:ext cx="5508612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Результаты:</a:t>
            </a:r>
          </a:p>
          <a:p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23 июня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организована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конференция «Университет как акселератор качества жизни локальных городских сообществ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Clr>
                <a:srgbClr val="CC0000"/>
              </a:buClr>
            </a:pPr>
            <a:r>
              <a:rPr lang="ru-RU" sz="2000" dirty="0" smtClean="0">
                <a:latin typeface="Times New Roman" panose="02020603050405020304" pitchFamily="18" charset="0"/>
              </a:rPr>
              <a:t>Фундаментальная </a:t>
            </a:r>
            <a:r>
              <a:rPr lang="ru-RU" sz="2000" dirty="0">
                <a:latin typeface="Times New Roman" panose="02020603050405020304" pitchFamily="18" charset="0"/>
              </a:rPr>
              <a:t>разработка гуманитарными факультетами ТГУ понятия «Качество жизни» и стандартов качества жизни</a:t>
            </a:r>
          </a:p>
          <a:p>
            <a:pPr>
              <a:buClr>
                <a:srgbClr val="CC0000"/>
              </a:buClr>
            </a:pPr>
            <a:r>
              <a:rPr lang="ru-RU" sz="2000" dirty="0" smtClean="0">
                <a:latin typeface="Times New Roman" panose="02020603050405020304" pitchFamily="18" charset="0"/>
              </a:rPr>
              <a:t>Разработка </a:t>
            </a:r>
            <a:r>
              <a:rPr lang="ru-RU" sz="2000" dirty="0">
                <a:latin typeface="Times New Roman" panose="02020603050405020304" pitchFamily="18" charset="0"/>
              </a:rPr>
              <a:t>рекомендаций и дополнений к </a:t>
            </a:r>
            <a:r>
              <a:rPr lang="ru-RU" sz="2000" dirty="0" err="1">
                <a:latin typeface="Times New Roman" panose="02020603050405020304" pitchFamily="18" charset="0"/>
              </a:rPr>
              <a:t>СНИПам</a:t>
            </a:r>
            <a:r>
              <a:rPr lang="ru-RU" sz="2000" dirty="0">
                <a:latin typeface="Times New Roman" panose="02020603050405020304" pitchFamily="18" charset="0"/>
              </a:rPr>
              <a:t> и </a:t>
            </a:r>
            <a:r>
              <a:rPr lang="ru-RU" sz="2000" dirty="0" smtClean="0">
                <a:latin typeface="Times New Roman" panose="02020603050405020304" pitchFamily="18" charset="0"/>
              </a:rPr>
              <a:t>ГОСТам</a:t>
            </a:r>
          </a:p>
          <a:p>
            <a:pPr>
              <a:buClr>
                <a:srgbClr val="CC0000"/>
              </a:buClr>
            </a:pPr>
            <a:r>
              <a:rPr lang="ru-RU" sz="2000" dirty="0" smtClean="0">
                <a:latin typeface="Times New Roman" panose="02020603050405020304" pitchFamily="18" charset="0"/>
              </a:rPr>
              <a:t>Картографирование </a:t>
            </a:r>
            <a:r>
              <a:rPr lang="ru-RU" sz="2000" dirty="0">
                <a:latin typeface="Times New Roman" panose="02020603050405020304" pitchFamily="18" charset="0"/>
              </a:rPr>
              <a:t>и разработка типологии городских сообществ и городских районов</a:t>
            </a:r>
            <a:endParaRPr lang="ru-RU" sz="2000" dirty="0" smtClean="0">
              <a:latin typeface="Times New Roman" panose="02020603050405020304" pitchFamily="18" charset="0"/>
            </a:endParaRPr>
          </a:p>
          <a:p>
            <a:pPr>
              <a:buClr>
                <a:srgbClr val="CC0000"/>
              </a:buClr>
            </a:pPr>
            <a:r>
              <a:rPr lang="ru-RU" sz="2000" dirty="0" smtClean="0">
                <a:latin typeface="Times New Roman" panose="02020603050405020304" pitchFamily="18" charset="0"/>
              </a:rPr>
              <a:t>Планируется </a:t>
            </a:r>
            <a:r>
              <a:rPr lang="ru-RU" sz="2000" dirty="0">
                <a:latin typeface="Times New Roman" panose="02020603050405020304" pitchFamily="18" charset="0"/>
              </a:rPr>
              <a:t>издание </a:t>
            </a:r>
            <a:r>
              <a:rPr lang="ru-RU" sz="2000" dirty="0" smtClean="0">
                <a:latin typeface="Times New Roman" panose="02020603050405020304" pitchFamily="18" charset="0"/>
              </a:rPr>
              <a:t>сборника по итогам конференции</a:t>
            </a:r>
            <a:endParaRPr lang="ru-RU" sz="2000" dirty="0">
              <a:latin typeface="Times New Roman" panose="02020603050405020304" pitchFamily="18" charset="0"/>
            </a:endParaRPr>
          </a:p>
          <a:p>
            <a:pPr marL="0" lvl="0" indent="0">
              <a:buClr>
                <a:srgbClr val="CC0000"/>
              </a:buClr>
              <a:buNone/>
            </a:pPr>
            <a:endParaRPr lang="ru-RU" sz="2400" dirty="0" smtClean="0">
              <a:latin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36160" y="68214"/>
            <a:ext cx="43204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Номинация «Реализация </a:t>
            </a:r>
            <a:r>
              <a:rPr lang="ru-RU" b="1" dirty="0">
                <a:solidFill>
                  <a:schemeClr val="bg1"/>
                </a:solidFill>
                <a:ea typeface="Calibri" panose="020F0502020204030204" pitchFamily="34" charset="0"/>
              </a:rPr>
              <a:t>социальной миссии (третьей роли) ТГУ»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821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372" y="800708"/>
            <a:ext cx="10972800" cy="962980"/>
          </a:xfrm>
        </p:spPr>
        <p:txBody>
          <a:bodyPr/>
          <a:lstStyle/>
          <a:p>
            <a:pPr marL="457200" indent="450215" algn="ctr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Учебный курс для старшеклассников «Живое право»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9456" y="1299582"/>
            <a:ext cx="5112568" cy="4533368"/>
          </a:xfrm>
        </p:spPr>
        <p:txBody>
          <a:bodyPr/>
          <a:lstStyle/>
          <a:p>
            <a:r>
              <a:rPr lang="ru-RU" sz="20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Юридический институт НИ ТГУ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248128" y="68214"/>
            <a:ext cx="4824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a typeface="Calibri" panose="020F0502020204030204" pitchFamily="34" charset="0"/>
              </a:rPr>
              <a:t>Номинация «Привлечение талантливой молодежи и школьников к  участию в образовательной и исследовательской деятельности университета»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536110" y="1299582"/>
            <a:ext cx="5112568" cy="5225762"/>
          </a:xfrm>
          <a:prstGeom prst="rect">
            <a:avLst/>
          </a:prstGeom>
        </p:spPr>
        <p:txBody>
          <a:bodyPr/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2400" b="1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Результаты:</a:t>
            </a:r>
          </a:p>
          <a:p>
            <a:r>
              <a:rPr lang="ru-RU" sz="24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В реализации проекта «Живое право» приняли участие 9 студентов ЮИ ТГУ и 4 преподавателя – куратора.</a:t>
            </a:r>
          </a:p>
          <a:p>
            <a:r>
              <a:rPr lang="ru-RU" sz="24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17 занятий</a:t>
            </a:r>
            <a:r>
              <a:rPr lang="ru-RU" sz="24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ru-RU" sz="24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проведены  </a:t>
            </a:r>
            <a:r>
              <a:rPr lang="ru-RU" sz="24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в двух школах г. Томска (Гимназия № </a:t>
            </a:r>
            <a:r>
              <a:rPr lang="ru-RU" sz="24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56, Сибирский лицей) для учащихся 9-х </a:t>
            </a:r>
            <a:r>
              <a:rPr lang="ru-RU" sz="24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и </a:t>
            </a:r>
            <a:r>
              <a:rPr lang="ru-RU" sz="24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х </a:t>
            </a:r>
            <a:r>
              <a:rPr lang="ru-RU" sz="24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10-х </a:t>
            </a:r>
            <a:r>
              <a:rPr lang="ru-RU" sz="24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классах – 100 человек </a:t>
            </a:r>
          </a:p>
          <a:p>
            <a:r>
              <a:rPr lang="ru-RU" sz="24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Курс включен в план реализации совместной программы со школами по </a:t>
            </a:r>
            <a:r>
              <a:rPr lang="ru-RU" sz="2400" kern="0" dirty="0" err="1" smtClean="0">
                <a:latin typeface="Garamond" panose="02020404030301010803" pitchFamily="18" charset="0"/>
                <a:ea typeface="Times New Roman" panose="02020603050405020304" pitchFamily="18" charset="0"/>
              </a:rPr>
              <a:t>социо</a:t>
            </a:r>
            <a:r>
              <a:rPr lang="ru-RU" sz="24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-гуманитарному направлению </a:t>
            </a:r>
          </a:p>
        </p:txBody>
      </p:sp>
      <p:pic>
        <p:nvPicPr>
          <p:cNvPr id="1028" name="Picture 4" descr="http://st03.kakprosto.ru/tumb/538/images/article/2011/6/22/1_525539da6d9c8525539da6da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052" y="1988840"/>
            <a:ext cx="2716819" cy="203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:\Documents and Settings\Larisa\Мои документы\Диск_D\1 Стрежевой\фото Стрежевой\IMG_11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263"/>
          <a:stretch/>
        </p:blipFill>
        <p:spPr bwMode="auto">
          <a:xfrm>
            <a:off x="1889539" y="3681028"/>
            <a:ext cx="4187866" cy="234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G_9739+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024" y="1777459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711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372" y="800708"/>
            <a:ext cx="10972800" cy="962980"/>
          </a:xfrm>
        </p:spPr>
        <p:txBody>
          <a:bodyPr/>
          <a:lstStyle/>
          <a:p>
            <a:pPr marL="457200" indent="450215" algn="ctr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проектной деятельности студентов ФФ и школьников Томска и области на базе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физкабинета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7428" y="1736812"/>
            <a:ext cx="5112568" cy="4533368"/>
          </a:xfrm>
        </p:spPr>
        <p:txBody>
          <a:bodyPr/>
          <a:lstStyle/>
          <a:p>
            <a:r>
              <a:rPr lang="ru-RU" sz="20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Физический факультет НИ ТГУ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248128" y="68214"/>
            <a:ext cx="4824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FFFF"/>
                </a:solidFill>
                <a:ea typeface="Calibri" panose="020F0502020204030204" pitchFamily="34" charset="0"/>
              </a:rPr>
              <a:t>Номинация «Привлечение талантливой молодежи и школьников к  участию в образовательной и исследовательской деятельности университета»</a:t>
            </a:r>
            <a:endParaRPr lang="ru-RU" sz="2400" b="1" dirty="0">
              <a:solidFill>
                <a:srgbClr val="FFFFFF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631850" y="1643930"/>
            <a:ext cx="5112568" cy="4533368"/>
          </a:xfrm>
          <a:prstGeom prst="rect">
            <a:avLst/>
          </a:prstGeom>
        </p:spPr>
        <p:txBody>
          <a:bodyPr/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CC0000"/>
              </a:buClr>
              <a:buFont typeface="Wingdings" pitchFamily="2" charset="2"/>
              <a:buNone/>
            </a:pPr>
            <a:r>
              <a:rPr lang="ru-RU" sz="2400" b="1" kern="0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Результаты:</a:t>
            </a:r>
          </a:p>
          <a:p>
            <a:pPr>
              <a:buClr>
                <a:srgbClr val="CC0000"/>
              </a:buClr>
            </a:pPr>
            <a:r>
              <a:rPr lang="ru-RU" sz="2000" kern="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Организована работа студенческой  группы </a:t>
            </a:r>
            <a:r>
              <a:rPr lang="ru-RU" sz="2000" kern="0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1 </a:t>
            </a:r>
            <a:r>
              <a:rPr lang="ru-RU" sz="2000" kern="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курса ФФ </a:t>
            </a:r>
            <a:r>
              <a:rPr lang="ru-RU" sz="2000" kern="0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(8 </a:t>
            </a:r>
            <a:r>
              <a:rPr lang="ru-RU" sz="2000" kern="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студентов) над проектами лекционных </a:t>
            </a:r>
            <a:r>
              <a:rPr lang="ru-RU" sz="2000" kern="0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демонстраций для школьников</a:t>
            </a:r>
          </a:p>
          <a:p>
            <a:pPr>
              <a:buClr>
                <a:srgbClr val="CC0000"/>
              </a:buClr>
            </a:pPr>
            <a:r>
              <a:rPr lang="ru-RU" sz="2000" kern="0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Совершенствование содержания </a:t>
            </a:r>
            <a:r>
              <a:rPr lang="ru-RU" sz="2000" kern="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Цикла лекций по физике для </a:t>
            </a:r>
            <a:r>
              <a:rPr lang="ru-RU" sz="2000" kern="0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школьников </a:t>
            </a:r>
            <a:endParaRPr lang="ru-RU" sz="2000" kern="0" dirty="0">
              <a:solidFill>
                <a:srgbClr val="000000"/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buClr>
                <a:srgbClr val="CC0000"/>
              </a:buClr>
            </a:pPr>
            <a:r>
              <a:rPr lang="ru-RU" sz="2400" kern="0" dirty="0">
                <a:latin typeface="Garamond" panose="02020404030301010803" pitchFamily="18" charset="0"/>
                <a:ea typeface="Times New Roman" panose="02020603050405020304" pitchFamily="18" charset="0"/>
              </a:rPr>
              <a:t>Курс включен в план реализации совместной программы со школами по </a:t>
            </a:r>
            <a:r>
              <a:rPr lang="ru-RU" sz="2400" kern="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физико-математическому </a:t>
            </a:r>
            <a:r>
              <a:rPr lang="ru-RU" sz="2400" kern="0" dirty="0" err="1" smtClean="0">
                <a:latin typeface="Garamond" panose="02020404030301010803" pitchFamily="18" charset="0"/>
                <a:ea typeface="Times New Roman" panose="02020603050405020304" pitchFamily="18" charset="0"/>
              </a:rPr>
              <a:t>напрвлению</a:t>
            </a:r>
            <a:endParaRPr lang="ru-RU" sz="2400" kern="0" dirty="0"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buClr>
                <a:srgbClr val="CC0000"/>
              </a:buClr>
            </a:pPr>
            <a:endParaRPr lang="ru-RU" sz="2400" kern="0" dirty="0">
              <a:solidFill>
                <a:srgbClr val="000000"/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>
              <a:buClr>
                <a:srgbClr val="CC0000"/>
              </a:buClr>
            </a:pPr>
            <a:endParaRPr lang="ru-RU" sz="2400" b="1" kern="0" dirty="0" smtClean="0">
              <a:solidFill>
                <a:srgbClr val="000000"/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2" descr="C:\Users\Вано\Desktop\на пр\IMG_0184-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436" y="2405554"/>
            <a:ext cx="2901428" cy="217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3" descr="ежик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3472" y="4581128"/>
            <a:ext cx="2479757" cy="1835524"/>
          </a:xfrm>
          <a:prstGeom prst="rect">
            <a:avLst/>
          </a:prstGeom>
        </p:spPr>
      </p:pic>
      <p:pic>
        <p:nvPicPr>
          <p:cNvPr id="10" name="Содержимое 5" descr="сент2015-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8563" y="3096554"/>
            <a:ext cx="2988460" cy="24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707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33264"/>
            <a:ext cx="10972800" cy="1143000"/>
          </a:xfrm>
        </p:spPr>
        <p:txBody>
          <a:bodyPr/>
          <a:lstStyle/>
          <a:p>
            <a:pPr marL="457200" indent="450215" algn="ctr">
              <a:spcAft>
                <a:spcPts val="0"/>
              </a:spcAft>
            </a:pP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Reference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management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software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современный инструмент для повышения публикационной активности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630416" cy="4525963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Радиофизический факультет НИ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ТГУ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48128" y="0"/>
            <a:ext cx="4824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a typeface="Calibri" panose="020F0502020204030204" pitchFamily="34" charset="0"/>
              </a:rPr>
              <a:t>Номинация «Повышение эффективности организации научно-исследовательской деятельности научно-педагогических работников»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6440425" y="1600201"/>
            <a:ext cx="5630416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Результаты:</a:t>
            </a:r>
          </a:p>
          <a:p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Проведено три семинара по презентации программного продукта: для сотрудников РФФ, Кадрового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резерва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университета, сотрудников НБ ТГУ</a:t>
            </a:r>
          </a:p>
          <a:p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Оформлен обучающий курс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СДО </a:t>
            </a:r>
            <a:r>
              <a:rPr lang="ru-RU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Moodle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одготовлен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доклад и статья «Использование пакета программ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Mendeley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научно-исследовательской работе студентов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12139" t="3947" r="27135" b="54386"/>
          <a:stretch>
            <a:fillRect/>
          </a:stretch>
        </p:blipFill>
        <p:spPr bwMode="auto">
          <a:xfrm>
            <a:off x="515380" y="2177257"/>
            <a:ext cx="5220580" cy="240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087" y="3234668"/>
            <a:ext cx="3621338" cy="36640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l="30187" t="29399" r="31413" b="24456"/>
          <a:stretch/>
        </p:blipFill>
        <p:spPr>
          <a:xfrm>
            <a:off x="505938" y="4427161"/>
            <a:ext cx="3204357" cy="240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146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33264"/>
            <a:ext cx="10972800" cy="1143000"/>
          </a:xfrm>
        </p:spPr>
        <p:txBody>
          <a:bodyPr/>
          <a:lstStyle/>
          <a:p>
            <a:pPr marL="457200" indent="450215" algn="ctr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программы функционирования Ресурсного центра иностранных языков Научной библиотеки НИ ТГУ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630416" cy="4525963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НБ НИ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ТГУ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48128" y="0"/>
            <a:ext cx="4824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a typeface="Calibri" panose="020F0502020204030204" pitchFamily="34" charset="0"/>
              </a:rPr>
              <a:t>Номинация «Повышение эффективности организации научно-исследовательской деятельности научно-педагогических работников»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6440425" y="1600201"/>
            <a:ext cx="5630416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Результаты:</a:t>
            </a:r>
            <a:endParaRPr lang="en-US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Проведена фокус-группа </a:t>
            </a:r>
            <a:r>
              <a:rPr lang="ru-RU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с </a:t>
            </a:r>
            <a:r>
              <a:rPr lang="ru-RU" sz="20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российскими и иностранными </a:t>
            </a:r>
            <a:r>
              <a:rPr lang="ru-RU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студентами и аспирантами </a:t>
            </a:r>
            <a:r>
              <a:rPr lang="ru-RU" sz="20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для выявление «узких мест» работы Ресурсного центра</a:t>
            </a:r>
            <a:endParaRPr lang="ru-RU" sz="2000" dirty="0"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r>
              <a:rPr lang="ru-RU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А</a:t>
            </a:r>
            <a:r>
              <a:rPr lang="ru-RU" sz="20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нкетирование </a:t>
            </a:r>
            <a:r>
              <a:rPr lang="ru-RU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преподавателей английского языка, пользующихся сервисами </a:t>
            </a:r>
            <a:r>
              <a:rPr lang="ru-RU" sz="20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НБ </a:t>
            </a:r>
            <a:r>
              <a:rPr lang="ru-RU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(38 чел., июнь-сентябрь 2015</a:t>
            </a:r>
            <a:r>
              <a:rPr lang="ru-RU" sz="20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ru-RU" sz="20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Разработан план расширения спектра сервисов читального зала с учетом проведенного исследования</a:t>
            </a:r>
          </a:p>
          <a:p>
            <a:r>
              <a:rPr lang="ru-RU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Планируется включать результаты проекта в заявку на </a:t>
            </a:r>
            <a:r>
              <a:rPr lang="ru-RU" sz="2000" dirty="0" err="1" smtClean="0">
                <a:latin typeface="Garamond" panose="02020404030301010803" pitchFamily="18" charset="0"/>
                <a:ea typeface="Times New Roman" panose="02020603050405020304" pitchFamily="18" charset="0"/>
              </a:rPr>
              <a:t>софинансирование</a:t>
            </a:r>
            <a:r>
              <a:rPr lang="ru-RU" sz="20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ЧЗ российскими и/или зарубежными фондами</a:t>
            </a:r>
          </a:p>
          <a:p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2" name="Picture 4" descr="http://cs628031.vk.me/v628031771/ccfd/_bGr1nclbM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9091" y="2874582"/>
            <a:ext cx="2631130" cy="350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tomsk.bezformata.ru/content/image1432701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416" y="2132856"/>
            <a:ext cx="3880625" cy="25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s628031.vk.me/v628031771/ccdf/6YH4tMWSbZ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9012" y="4693286"/>
            <a:ext cx="2886283" cy="216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000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7&quot;&gt;&lt;property id=&quot;20148&quot; value=&quot;5&quot;/&gt;&lt;property id=&quot;20300&quot; value=&quot;Slide 3&quot;/&gt;&lt;property id=&quot;20307&quot; value=&quot;697&quot;/&gt;&lt;/object&gt;&lt;object type=&quot;3&quot; unique_id=&quot;10009&quot;&gt;&lt;property id=&quot;20148&quot; value=&quot;5&quot;/&gt;&lt;property id=&quot;20300&quot; value=&quot;Slide 4&quot;/&gt;&lt;property id=&quot;20307&quot; value=&quot;695&quot;/&gt;&lt;/object&gt;&lt;object type=&quot;3&quot; unique_id=&quot;10010&quot;&gt;&lt;property id=&quot;20148&quot; value=&quot;5&quot;/&gt;&lt;property id=&quot;20300&quot; value=&quot;Slide 11&quot;/&gt;&lt;property id=&quot;20307&quot; value=&quot;701&quot;/&gt;&lt;/object&gt;&lt;object type=&quot;3&quot; unique_id=&quot;10011&quot;&gt;&lt;property id=&quot;20148&quot; value=&quot;5&quot;/&gt;&lt;property id=&quot;20300&quot; value=&quot;Slide 9&quot;/&gt;&lt;property id=&quot;20307&quot; value=&quot;702&quot;/&gt;&lt;/object&gt;&lt;object type=&quot;3&quot; unique_id=&quot;10012&quot;&gt;&lt;property id=&quot;20148&quot; value=&quot;5&quot;/&gt;&lt;property id=&quot;20300&quot; value=&quot;Slide 12&quot;/&gt;&lt;property id=&quot;20307&quot; value=&quot;703&quot;/&gt;&lt;/object&gt;&lt;object type=&quot;3&quot; unique_id=&quot;10014&quot;&gt;&lt;property id=&quot;20148&quot; value=&quot;5&quot;/&gt;&lt;property id=&quot;20300&quot; value=&quot;Slide 13&quot;/&gt;&lt;property id=&quot;20307&quot; value=&quot;455&quot;/&gt;&lt;/object&gt;&lt;object type=&quot;3&quot; unique_id=&quot;10015&quot;&gt;&lt;property id=&quot;20148&quot; value=&quot;5&quot;/&gt;&lt;property id=&quot;20300&quot; value=&quot;Slide 1&quot;/&gt;&lt;property id=&quot;20307&quot; value=&quot;707&quot;/&gt;&lt;/object&gt;&lt;object type=&quot;3&quot; unique_id=&quot;10016&quot;&gt;&lt;property id=&quot;20148&quot; value=&quot;5&quot;/&gt;&lt;property id=&quot;20300&quot; value=&quot;Slide 2&quot;/&gt;&lt;property id=&quot;20307&quot; value=&quot;738&quot;/&gt;&lt;/object&gt;&lt;object type=&quot;3&quot; unique_id=&quot;10017&quot;&gt;&lt;property id=&quot;20148&quot; value=&quot;5&quot;/&gt;&lt;property id=&quot;20300&quot; value=&quot;Slide 5&quot;/&gt;&lt;property id=&quot;20307&quot; value=&quot;719&quot;/&gt;&lt;/object&gt;&lt;object type=&quot;3&quot; unique_id=&quot;10018&quot;&gt;&lt;property id=&quot;20148&quot; value=&quot;5&quot;/&gt;&lt;property id=&quot;20300&quot; value=&quot;Slide 6&quot;/&gt;&lt;property id=&quot;20307&quot; value=&quot;739&quot;/&gt;&lt;/object&gt;&lt;object type=&quot;3&quot; unique_id=&quot;10019&quot;&gt;&lt;property id=&quot;20148&quot; value=&quot;5&quot;/&gt;&lt;property id=&quot;20300&quot; value=&quot;Slide 7&quot;/&gt;&lt;property id=&quot;20307&quot; value=&quot;724&quot;/&gt;&lt;/object&gt;&lt;object type=&quot;3&quot; unique_id=&quot;10020&quot;&gt;&lt;property id=&quot;20148&quot; value=&quot;5&quot;/&gt;&lt;property id=&quot;20300&quot; value=&quot;Slide 8&quot;/&gt;&lt;property id=&quot;20307&quot; value=&quot;709&quot;/&gt;&lt;/object&gt;&lt;object type=&quot;3&quot; unique_id=&quot;10021&quot;&gt;&lt;property id=&quot;20148&quot; value=&quot;5&quot;/&gt;&lt;property id=&quot;20300&quot; value=&quot;Slide 10&quot;/&gt;&lt;property id=&quot;20307&quot; value=&quot;740&quot;/&gt;&lt;/object&gt;&lt;/object&gt;&lt;/object&gt;&lt;/database&gt;"/>
  <p:tag name="SECTOMILLISECCONVERTED" val="1"/>
  <p:tag name="ISPRING_RESOURCE_PATHS_HASH_2" val="d5dc4b2c223a1681813a20f71029bb66fa97d2e2"/>
</p:tagLst>
</file>

<file path=ppt/theme/theme1.xml><?xml version="1.0" encoding="utf-8"?>
<a:theme xmlns:a="http://schemas.openxmlformats.org/drawingml/2006/main" name="ТГУ">
  <a:themeElements>
    <a:clrScheme name="ТГУ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ТГУ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ГУ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ГУ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ГУ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ГУ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ГУ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ГУ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ГУ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ГУ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ГУ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ТГУ</Template>
  <TotalTime>10137</TotalTime>
  <Words>1957</Words>
  <Application>Microsoft Office PowerPoint</Application>
  <PresentationFormat>Произвольный</PresentationFormat>
  <Paragraphs>319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ТГУ</vt:lpstr>
      <vt:lpstr>Проект «Создание инновационно-активной среды, поддерживающей процесс управления изменениями на постоянной основе»    Система проявления и поддержки инициатив  по развитию Университета </vt:lpstr>
      <vt:lpstr>Слайд 2</vt:lpstr>
      <vt:lpstr>Результаты второго грантового конкурса </vt:lpstr>
      <vt:lpstr>Российско-итальянский центр взаимодействия </vt:lpstr>
      <vt:lpstr>Проведение научно-практической конференции: «Университет как акселератор качества жизни локальных городских сообществ» </vt:lpstr>
      <vt:lpstr>Учебный курс для старшеклассников «Живое право» </vt:lpstr>
      <vt:lpstr>Организация проектной деятельности студентов ФФ и школьников Томска и области на базе физкабинета </vt:lpstr>
      <vt:lpstr>Reference management software - современный инструмент для повышения публикационной активности  </vt:lpstr>
      <vt:lpstr>Разработка программы функционирования Ресурсного центра иностранных языков Научной библиотеки НИ ТГУ </vt:lpstr>
      <vt:lpstr>Workshop «Лучшие образовательные и научные практики магистратуры ФилФ ТГУ»: обобщение позитивного опыта для развития магистратуры </vt:lpstr>
      <vt:lpstr>Философский межфакультетский Клуб «Фонарь Диогена»: разработка методик формирования исследовательских, аналитических и креативных компетенций у студентов </vt:lpstr>
      <vt:lpstr>Поддержка инициативных проектов </vt:lpstr>
      <vt:lpstr>Проекты, поддержанные для реализации лето-осень 2015</vt:lpstr>
      <vt:lpstr>Создание механизмов координации деятельности учреждений культуры Томской области (библиотек, архивов, музеев) в части реализации единой политики  сохранения книжных памятников  для усиления роли ТГУ в регионе</vt:lpstr>
      <vt:lpstr>Слайд 15</vt:lpstr>
      <vt:lpstr>Исследование возможностей повышения  презентационного,  научного и образовательного потенциала экспозиций СБС ТГУ</vt:lpstr>
      <vt:lpstr>Слайд 17</vt:lpstr>
      <vt:lpstr>Проведение Региональной летней Школы для учителей физики    «Исследование механизмов инновационных образовательных техно-логий в методике преподавания физики в ТГУ и апробация со специалистами общего образования»</vt:lpstr>
      <vt:lpstr>Слайд 19</vt:lpstr>
      <vt:lpstr>Разработка и апробация механизмов профориентации школьников по естественно-научному и физико-математическому направлениям</vt:lpstr>
      <vt:lpstr>Слайд 21</vt:lpstr>
      <vt:lpstr>Исследование восприятия университета международными  студентами</vt:lpstr>
      <vt:lpstr>Слайд 23</vt:lpstr>
      <vt:lpstr>Разработка и апробация механизмов профориентации школьников по направлению Робототехника, РФФ</vt:lpstr>
      <vt:lpstr>Разработка и апробация механизмов усиления влияния университета на развитие молодежного предпринимательства  в целях повышения качества жизни на сельской территории и в малых городах</vt:lpstr>
      <vt:lpstr>Слайд 26</vt:lpstr>
      <vt:lpstr>Предложения по номинациям  единого грантового конкурса 2015-2016</vt:lpstr>
      <vt:lpstr>Планы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Demkin</dc:creator>
  <cp:lastModifiedBy>sna</cp:lastModifiedBy>
  <cp:revision>1005</cp:revision>
  <cp:lastPrinted>2013-07-04T10:40:07Z</cp:lastPrinted>
  <dcterms:created xsi:type="dcterms:W3CDTF">2002-10-31T07:30:16Z</dcterms:created>
  <dcterms:modified xsi:type="dcterms:W3CDTF">2015-09-21T05:01:49Z</dcterms:modified>
</cp:coreProperties>
</file>