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269" r:id="rId1"/>
  </p:sldMasterIdLst>
  <p:notesMasterIdLst>
    <p:notesMasterId r:id="rId10"/>
  </p:notesMasterIdLst>
  <p:handoutMasterIdLst>
    <p:handoutMasterId r:id="rId11"/>
  </p:handoutMasterIdLst>
  <p:sldIdLst>
    <p:sldId id="741" r:id="rId2"/>
    <p:sldId id="764" r:id="rId3"/>
    <p:sldId id="793" r:id="rId4"/>
    <p:sldId id="765" r:id="rId5"/>
    <p:sldId id="790" r:id="rId6"/>
    <p:sldId id="792" r:id="rId7"/>
    <p:sldId id="795" r:id="rId8"/>
    <p:sldId id="739" r:id="rId9"/>
  </p:sldIdLst>
  <p:sldSz cx="12192000" cy="6858000"/>
  <p:notesSz cx="6718300" cy="9855200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B4D7"/>
    <a:srgbClr val="003366"/>
    <a:srgbClr val="FFFFCC"/>
    <a:srgbClr val="13673F"/>
    <a:srgbClr val="00427A"/>
    <a:srgbClr val="1D4AA3"/>
    <a:srgbClr val="E37735"/>
    <a:srgbClr val="000000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9" autoAdjust="0"/>
    <p:restoredTop sz="94988" autoAdjust="0"/>
  </p:normalViewPr>
  <p:slideViewPr>
    <p:cSldViewPr>
      <p:cViewPr>
        <p:scale>
          <a:sx n="75" d="100"/>
          <a:sy n="75" d="100"/>
        </p:scale>
        <p:origin x="-102" y="-8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50" d="100"/>
        <a:sy n="50" d="100"/>
      </p:scale>
      <p:origin x="0" y="403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600" b="0" i="0" u="none" strike="noStrike" kern="1200" spc="0" baseline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+mj-ea"/>
              <a:cs typeface="+mj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4080512"/>
        <c:axId val="124082048"/>
        <c:axId val="0"/>
      </c:bar3DChart>
      <c:catAx>
        <c:axId val="124080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lang="ru-RU" sz="1100" b="0" i="0" u="none" strike="noStrike" kern="1200" spc="0" baseline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defRPr>
            </a:pPr>
            <a:endParaRPr lang="ru-RU"/>
          </a:p>
        </c:txPr>
        <c:crossAx val="124082048"/>
        <c:crosses val="autoZero"/>
        <c:auto val="1"/>
        <c:lblAlgn val="ctr"/>
        <c:lblOffset val="100"/>
        <c:noMultiLvlLbl val="0"/>
      </c:catAx>
      <c:valAx>
        <c:axId val="12408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08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0" i="0" u="none" strike="noStrike" kern="1200" spc="0" baseline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defRPr>
            </a:pPr>
            <a:r>
              <a:rPr lang="ru-RU" sz="1600" b="0" i="0" u="none" strike="noStrike" kern="1200" spc="0" baseline="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Показатели</a:t>
            </a:r>
          </a:p>
          <a:p>
            <a:pPr algn="ctr" rtl="0">
              <a:defRPr lang="ru-RU" sz="1600" b="0" i="0" u="none" strike="noStrike" kern="1200" spc="0" baseline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defRPr>
            </a:pPr>
            <a:endParaRPr lang="ru-RU" sz="1600" b="0" i="0" u="none" strike="noStrike" kern="1200" spc="0" baseline="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0260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>
            <a:lvl1pPr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456" y="1"/>
            <a:ext cx="2910260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>
            <a:lvl1pPr algn="r"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60617"/>
            <a:ext cx="2910260" cy="4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b" anchorCtr="0" compatLnSpc="1">
            <a:prstTxWarp prst="textNoShape">
              <a:avLst/>
            </a:prstTxWarp>
          </a:bodyPr>
          <a:lstStyle>
            <a:lvl1pPr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456" y="9360617"/>
            <a:ext cx="2910260" cy="4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b" anchorCtr="0" compatLnSpc="1">
            <a:prstTxWarp prst="textNoShape">
              <a:avLst/>
            </a:prstTxWarp>
          </a:bodyPr>
          <a:lstStyle>
            <a:lvl1pPr algn="r"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fld id="{FFF95D32-19C3-4A76-A9B8-B22CD36D6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16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0260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>
            <a:lvl1pPr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456" y="1"/>
            <a:ext cx="2910260" cy="49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>
            <a:lvl1pPr algn="r"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3" y="738188"/>
            <a:ext cx="6567487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2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355" y="4681102"/>
            <a:ext cx="5375590" cy="443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2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60617"/>
            <a:ext cx="2910260" cy="4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b" anchorCtr="0" compatLnSpc="1">
            <a:prstTxWarp prst="textNoShape">
              <a:avLst/>
            </a:prstTxWarp>
          </a:bodyPr>
          <a:lstStyle>
            <a:lvl1pPr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2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456" y="9360617"/>
            <a:ext cx="2910260" cy="4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54" tIns="45627" rIns="91254" bIns="45627" numCol="1" anchor="b" anchorCtr="0" compatLnSpc="1">
            <a:prstTxWarp prst="textNoShape">
              <a:avLst/>
            </a:prstTxWarp>
          </a:bodyPr>
          <a:lstStyle>
            <a:lvl1pPr algn="r" defTabSz="913211" eaLnBrk="0" hangingPunct="0">
              <a:defRPr sz="1200">
                <a:latin typeface="Franklin Gothic Medium" pitchFamily="34" charset="0"/>
              </a:defRPr>
            </a:lvl1pPr>
          </a:lstStyle>
          <a:p>
            <a:pPr>
              <a:defRPr/>
            </a:pPr>
            <a:fld id="{AE16173F-3208-4D03-AFAF-CE72CDDA2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65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16173F-3208-4D03-AFAF-CE72CDDA2D2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664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14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85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1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6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9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2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18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5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6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1404" y="2006842"/>
            <a:ext cx="10363200" cy="13681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Название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проекта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07668" y="5193196"/>
            <a:ext cx="8707016" cy="1116124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Руководитель проекта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: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/>
            </a:r>
            <a:br>
              <a:rPr lang="ru-RU" sz="24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</a:b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Проектный менеджер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Century" panose="02040604050505020304" pitchFamily="18" charset="0"/>
                <a:ea typeface="Calibri" panose="020F0502020204030204" pitchFamily="34" charset="0"/>
                <a:cs typeface="+mj-cs"/>
              </a:rPr>
              <a:t>: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8" y="153123"/>
            <a:ext cx="3157959" cy="140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57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364" y="872716"/>
            <a:ext cx="11665296" cy="5544616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4000"/>
              </a:lnSpc>
              <a:buClr>
                <a:srgbClr val="333399"/>
              </a:buClr>
              <a:buNone/>
            </a:pPr>
            <a:r>
              <a:rPr lang="ru-RU" sz="38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Краткое описание проекта</a:t>
            </a:r>
            <a:br>
              <a:rPr lang="ru-RU" sz="38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</a:br>
            <a:endParaRPr lang="ru-RU" sz="3800" dirty="0" smtClean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pPr marL="0" indent="0" algn="ctr">
              <a:lnSpc>
                <a:spcPct val="114000"/>
              </a:lnSpc>
              <a:buClr>
                <a:srgbClr val="333399"/>
              </a:buClr>
              <a:buNone/>
            </a:pPr>
            <a:endParaRPr lang="ru-RU" sz="38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pPr>
              <a:lnSpc>
                <a:spcPct val="114000"/>
              </a:lnSpc>
              <a:buClr>
                <a:srgbClr val="333399"/>
              </a:buClr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Цель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: </a:t>
            </a:r>
          </a:p>
          <a:p>
            <a:pPr>
              <a:lnSpc>
                <a:spcPct val="114000"/>
              </a:lnSpc>
              <a:buClr>
                <a:srgbClr val="333399"/>
              </a:buCl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Задачи:</a:t>
            </a:r>
          </a:p>
          <a:p>
            <a:pPr>
              <a:lnSpc>
                <a:spcPct val="114000"/>
              </a:lnSpc>
              <a:buClr>
                <a:srgbClr val="333399"/>
              </a:buCl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Анализ текущей ситуации в ТГУ по теме проекта:</a:t>
            </a:r>
          </a:p>
          <a:p>
            <a:pPr>
              <a:lnSpc>
                <a:spcPct val="114000"/>
              </a:lnSpc>
              <a:buClr>
                <a:srgbClr val="333399"/>
              </a:buCl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Предполагаемые результаты проекта:</a:t>
            </a:r>
          </a:p>
          <a:p>
            <a:pPr>
              <a:lnSpc>
                <a:spcPct val="114000"/>
              </a:lnSpc>
              <a:buClr>
                <a:srgbClr val="333399"/>
              </a:buClr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Общий бюджет проекта: </a:t>
            </a:r>
          </a:p>
          <a:p>
            <a:endParaRPr lang="ru-RU" sz="2400" dirty="0" smtClean="0"/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8" y="153123"/>
            <a:ext cx="1863031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4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127" y="567168"/>
            <a:ext cx="10515600" cy="1124153"/>
          </a:xfrm>
        </p:spPr>
        <p:txBody>
          <a:bodyPr>
            <a:normAutofit/>
          </a:bodyPr>
          <a:lstStyle/>
          <a:p>
            <a:pPr algn="ctr"/>
            <a:r>
              <a:rPr lang="ru-RU" sz="38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Планируемые </a:t>
            </a:r>
            <a:r>
              <a:rPr lang="ru-RU" sz="38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мероприятия и результаты</a:t>
            </a:r>
            <a:endParaRPr lang="ru-RU" sz="38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632081"/>
              </p:ext>
            </p:extLst>
          </p:nvPr>
        </p:nvGraphicFramePr>
        <p:xfrm>
          <a:off x="443372" y="1520788"/>
          <a:ext cx="11053229" cy="4710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965"/>
                <a:gridCol w="5194683"/>
                <a:gridCol w="5220581"/>
              </a:tblGrid>
              <a:tr h="615259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  <a:t>№ п/п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Планируемые мероприятия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  <a:t>Результаты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82612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  <a:t>1.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82612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  <a:t>2.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82612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  <a:t>3.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82612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  <a:t>4.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  <a:t/>
                      </a:r>
                      <a:b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</a:b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82612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  <a:t>5.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82612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  <a:t>6.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8" y="153123"/>
            <a:ext cx="1863031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163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800708"/>
            <a:ext cx="10972800" cy="616930"/>
          </a:xfrm>
        </p:spPr>
        <p:txBody>
          <a:bodyPr/>
          <a:lstStyle/>
          <a:p>
            <a:pPr algn="ctr"/>
            <a:r>
              <a:rPr lang="ru-RU" sz="3200" kern="12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Запрашиваемое финансирование и КПЭ проекта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378484"/>
              </p:ext>
            </p:extLst>
          </p:nvPr>
        </p:nvGraphicFramePr>
        <p:xfrm>
          <a:off x="335359" y="1628799"/>
          <a:ext cx="11665298" cy="493254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149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46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88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91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7253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98809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№ п/п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Наименование КПЭ проекта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Ед. изм.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Целевое назначение КПЭ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0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Плановое финансирование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Фактическое финансирование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9761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1.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9761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76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Запрашиваемое финансирование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Тыс. руб.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8" y="153123"/>
            <a:ext cx="1863031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13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5600" y="512676"/>
            <a:ext cx="69572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Графическое отображение результатов проекта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(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динамика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2019-2020 гг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.)</a:t>
            </a:r>
          </a:p>
        </p:txBody>
      </p:sp>
      <p:graphicFrame>
        <p:nvGraphicFramePr>
          <p:cNvPr id="79" name="Диаграмма 78"/>
          <p:cNvGraphicFramePr/>
          <p:nvPr>
            <p:extLst>
              <p:ext uri="{D42A27DB-BD31-4B8C-83A1-F6EECF244321}">
                <p14:modId xmlns:p14="http://schemas.microsoft.com/office/powerpoint/2010/main" val="1482594568"/>
              </p:ext>
            </p:extLst>
          </p:nvPr>
        </p:nvGraphicFramePr>
        <p:xfrm>
          <a:off x="659396" y="1736813"/>
          <a:ext cx="5688632" cy="4140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8" name="Диаграмма 87"/>
          <p:cNvGraphicFramePr/>
          <p:nvPr>
            <p:extLst>
              <p:ext uri="{D42A27DB-BD31-4B8C-83A1-F6EECF244321}">
                <p14:modId xmlns:p14="http://schemas.microsoft.com/office/powerpoint/2010/main" val="4031816932"/>
              </p:ext>
            </p:extLst>
          </p:nvPr>
        </p:nvGraphicFramePr>
        <p:xfrm>
          <a:off x="6816080" y="2312876"/>
          <a:ext cx="4500500" cy="2988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9" name="Рисунок 8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8" y="153123"/>
            <a:ext cx="1863031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6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036" y="260648"/>
            <a:ext cx="10515600" cy="79898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Анализ проблем 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и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рисков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7388" y="1304764"/>
            <a:ext cx="11305256" cy="5184575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8" y="153123"/>
            <a:ext cx="1863031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18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127" y="567169"/>
            <a:ext cx="10515600" cy="9176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Основные этапы развития проекта в </a:t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2020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году и ожидаемые результаты</a:t>
            </a:r>
            <a:endParaRPr lang="ru-RU" sz="38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749787"/>
              </p:ext>
            </p:extLst>
          </p:nvPr>
        </p:nvGraphicFramePr>
        <p:xfrm>
          <a:off x="443372" y="1520788"/>
          <a:ext cx="11053229" cy="4710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965"/>
                <a:gridCol w="5194683"/>
                <a:gridCol w="5220581"/>
              </a:tblGrid>
              <a:tr h="615259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  <a:t>№ п/п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Планируемые мероприятия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  <a:t>Ожидаемые результаты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82612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  <a:t>1.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82612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  <a:t>2.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82612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  <a:t>3.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82612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  <a:t>4.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  <a:t/>
                      </a:r>
                      <a:b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</a:b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82612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  <a:t>5.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82612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+mj-ea"/>
                          <a:cs typeface="+mj-cs"/>
                        </a:rPr>
                        <a:t>6.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48" y="153123"/>
            <a:ext cx="1863031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10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AutoShape 14" descr="data:image/jpeg;base64,/9j/4AAQSkZJRgABAQAAAQABAAD/2wCEAAkGBwgHBgkIBwgKCgkLDRYPDQwMDRsUFRAWIB0iIiAdHx8kKDQsJCYxJx8fLT0tMTU3Ojo6Iys/RD84QzQ5OjcBCgoKDQwNGg8PGjclHyU3Nzc3Nzc3Nzc3Nzc3Nzc3Nzc3Nzc3Nzc3Nzc3Nzc3Nzc3Nzc3Nzc3Nzc3Nzc3Nzc3N//AABEIAFoAagMBIgACEQEDEQH/xAAbAAACAgMBAAAAAAAAAAAAAAADBQQGAAIHAf/EADoQAAECAwQGCAUDBAMAAAAAAAECAwAEEQUSITEUQVFhcrEGEyI0U3GBkiMyQpHBodHwB2Lh8SQzUv/EABoBAAIDAQEAAAAAAAAAAAAAAAQFAQIDAAb/xAAoEQACAgICAQIFBQAAAAAAAAAAAQIDBBESITEFUSIyQWGhEyMzgcH/2gAMAwEAAhEDEQA/AOsy7DOjtfBb+RP0DZBNHZ8Fr2CMlu7tcCeUFjdIwBaOz4LXsEZ1DPgtewQWMLa1NqINxX03hX1pHPSO7F89N2dID/k9UlVKhAQCo+kJn+kKCKylmtXdS3ylA/nrDacsmSmHlvTIW44oUvXqUw3QtmrIkELbcQ0twow6suZjVmRSkF0qjXxJt/gX3zyNvi0l+RW50jnEHGUkDuQmvIxtK9KXS8hExZ8jdUaXq3AN5NDEtyzZJZSuZaTfGKrnZSd1Nn82xiZSzkpu6K0RtUKn7mCtY7jrgCKWQn85MlOkNkPO9TMtpk3q0uvoASfJWVPtDsMMEAhpo1/sEUu17KlZlisuyUvIQAi6aAgajWFVjW3aFgzAYWlx2VvUMuvAjhJyO7LnFHhRsjyqffs/8CIZ0oS42+PdHSeoZ8Fr2CM0dnwWvYI0kZ1iflkTEsu8hW0UKTrBGojZEiFzWnpjJPa2gXUM+C37BCOZZa0h34SPnP0jbFhhDM95d4zzikiUxzLd3a4E8oLApbu7XAnlBYsceNvNiZS0alZBOGQ84wzTT6VFhxLgSbpumtDsjAwpMh1QdCn1NqurVnjnzgCJMNyzLOPwwMic45cW9lJOa6Isy4oVMKZl1WNSYsDjBpuhRPMJrRSc9aTSC6ZrYBkQkJ35lSAEhRBOJiOJkqUBtMDnaFxRCxU6iKf4iK0pYcCiDRIKq+QrDWEI8RRKcuQ1TNArJrhWDTDbU7LKZeFUqGrMbxCVClAAnI5b4ny71AiKyr13E0hbvpkmym3bGnEuMOrclnOy80s6tShvH6xcwQRUYg5RUwtPVla1AJGJKjgIf2TMtvy9xC0rLYA7JrhqhdlJt8xthy18BOhDM95d4zzh9CGZ7y7xnnAMg9DmW7u1wJ5QRYJZdu53FU86QOW7u1wJ5RpPzqbOlHJpYKgkABIwqSaDHVEpN9IiTUU2/AKanpJbTS27Ql23m01SbwVmMqQaTtJuYSgutloq11qK7NtfSKPNWkt6ccdcShBrS6gUAEM5O0E9WlKj8wrgf5sg6WE1BCyGenN+xcVXSKggiE1p0AWdgp+f2+8ETaMumQQ+86kAJAU4pVDXLPzhBaVuSd26l1ajXH4SudPKMcembn0jfJvhw8ie0TRZiI0Slt1YJGASCNpP7AwSYdS/RaFApOIrhGi0lEs2KYrUV+mQ/MPorUUjzz+Zs1Ssk9oBXmInMqTdawIwrgd5iC02VGJE8p2TDKkioICSFAUGFcNdcYixJtJFq99scKlmpqTcbdWoIpeNMDhHvQtYl51+VFClRUUqGun+ogqRMzbxS24lMisJF4qCUkVFc6E41y2QzsJu5abLhSElxRwAp9JgKz+KUW/uMKX+7FpFthDM95d4zzh9CGZ7y7xnnCaQ8Q5lu7tcCeULOlRUbK6lNB17zbVTqqoY/pDOW7u1wJ5RHtmTM/ZkxLpwcUmrZ2KGI/URrU0pxbMr4uVckvY5rNO9TMuskhxLbikA7aEiojYzNFjq14hI7KjTVthZMLVeVner2gcwYG858VUeqVKaR5bY50x03WHiu4SCEk0AOtWWOEQJubU64pajiokxHYfWlLlFGgSeycjXDL1gRcCs0iu7CLwpUZeCW9rslSkw4VhnNAvKI15Vhk451ldHWmqEhCajAEZ19a/eFUm6kOoDxvNIN7tD5aY4R4+grmSltaQhfaFF1Sd+44RWcE5+x30J7dqOhxLYaRewSb23XriTNTS5lxtcwlQCu0kV7JTqoNUL0SYYaU4t2qwOwEjMxqlZDaELBCknOgyO+KOuDluJO3rQ+lH2UAdgEClK/eHdgOmcti9TsMNKIAyFaD94pzbwSkYnbURe+hsmpmzjMuCi5k3hwjL8n1hdmxVdbf1fQbhcp2JfRdlghDM95d4zzh9CGZ7y7xnnCOQ/Q5lu7tcCeUFgUt3drgTygsScznXT6xFSkybTlkHqHlfFA+hZ1+R5+cU9bt5VVY1Ax1x3F9luYZWy+hLjSwUqQoVBEcv6VdEZmylLmZFK5iRzwxW0Nito3/ePQ+m50ZJVWvteGJczDcW7IeCvhfwl3SMSM8NsaX1DMUgSVAtmh1iPLxGRMO1HyLtEgLutKOtRoPIYn8RoHVDCuGw4j7Ro45iE4G6KRJs6ZYYU4t4kClMNe6Ia1FvWztBpZx03UsocCjQlTa7oAiYxJzpCnhQFGNw9tR8qDXARa8spY/7VEnHDKLh0flDOtpXLAls4l1QISP3O7lC/JtdMeUlo0qrdkuJDsuRdtaeTJOSjLKZcJMw82KGlK3cABU1A3UMdAQlKEJQgAJSKADUIFKSzUq11bQzNVKOajtMHjzl97tl7IfY9H6Ue/LMhDM95d4zzh9CGZ7y7xnnA0glDmW7u1wJ5QWK7LzD3UN/Gc+QfUdkF0h/xnPcYjkToexkItIf8Zz3GM0h/xnPcY7kdoHbPQ2yLVKllnRn1GpcYomp3jIxU5v8ApxaLKiZGdZeAyDlUH8iLfpD/AIznuMZpD/jOe4wbT6lkUrUZdffsGsw6p9tHPFdBekQVd0RtQ/8AQfTT9TEuV/p3bL6gJlyVl0b1lR+wH5i8aQ/4znuMZpD/AIznuMFP1vKa60v6Ml6fUL7H6AWXIkLnFrnXBqWLqPbr9SYtiEJbQlCEhKUigSkUA9IR6Q/4znuMe6Q/4znuMLrcmy58rHsKrphWtRWh7GQi0h/xnPcYzSH/ABnPcYy5F+I9hDM95d4zzj3SH/Gc9xhQ+8717nxF/MfqO2Kt7JSP/9k="/>
          <p:cNvSpPr>
            <a:spLocks noChangeAspect="1" noChangeArrowheads="1"/>
          </p:cNvSpPr>
          <p:nvPr/>
        </p:nvSpPr>
        <p:spPr bwMode="auto">
          <a:xfrm>
            <a:off x="1673225" y="-411163"/>
            <a:ext cx="1009650" cy="85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AutoShape 17" descr="data:image/jpeg;base64,/9j/4AAQSkZJRgABAQAAAQABAAD/2wCEAAkGBwgHBgkIBwgKCgkLDRYPDQwMDRsUFRAWIB0iIiAdHx8kKDQsJCYxJx8fLT0tMTU3Ojo6Iys/RD84QzQ5OjcBCgoKDQwNGg8PGjclHyU3Nzc3Nzc3Nzc3Nzc3Nzc3Nzc3Nzc3Nzc3Nzc3Nzc3Nzc3Nzc3Nzc3Nzc3Nzc3Nzc3N//AABEIAFsAawMBIgACEQEDEQH/xAAbAAACAgMBAAAAAAAAAAAAAAADBQQGAAEHAv/EADsQAAECAwIKCAYBBAMAAAAAAAECAwAEEQUhEhMxNEFRU4Gx0QYUIkJhcqGiIzJxkZLB8BUz4eIHgtL/xAAaAQACAwEBAAAAAAAAAAAAAAAEBQECAwAG/8QAJxEAAgICAQIGAgMAAAAAAAAAAAECEQMEMRIhBRMiQVGhMmEUI9H/2gAMAwEAAhEDEQA/AOsyzDPV2vgt/InuDVBOrs7Fr8BGS2bteRPCCxukYAurs7Fr8BGYhnYtfgILG8BSkKI7J7pUKxzo7uQJ2Ys+RTWZxKCcicAEndCV/pC0a9Ts1Ck7R4pQP5vhtO2TKTLxemitxzBwa1oB9oWTVjSCcWpKXHMWf7Zc+ZOq8imuCsKwV6k2/oA2J7FvpaS+xY70im0GplJCmgJGFwMaZ6VuhxKX7OklJUQKjsUGsmhia7Zsm7gqmGQhekIuAGrx1V0xiZKzkggSrZBPe7VPvBiWs1TgB9Wyn+ZLl+kVkLexM22iUcrcXEAoV4hYup4mkO0sy6khSWmSkioISCDFPtKypSZlglpspcQg4vBO+hrCOy7WtHo9M4sBRYr25ZzJu1GM/wCFDLG8Tp/DN470oSrJx8o6b1dnYtfgIzq7Oxa/AQCzLRl7SlQ/Lk0yKQoUU2dShoMTIXOLTp8jJSUlaBdXZ2Lf4CE9oMtCbc+EjR3RqEPYTWjnjm7gIrIsmNJbN2vInhBYFLZu15E8ILlNIk40262JlDRqVqvAGj6xtcw27hBlxK8E4KsE1odUabYWmSphoW+UqKFkZCfWkRmZLFSbLBJCkgFRSaVOX7Ry6W7KSc12oDMuKv8ACFMy8q+HzjBIplHjfCmeYGQpoTdUaILwyVgOeEqFD0yptAAUQVX7v5+oimbJN8anqFZKVADQk3UiEgqxqAoGhOWGmOEemxRPJJSobCZGMIrkug7iW5qXU06kKQsUMJELWrtkXG+sTZZ2iU/UxWWKu6Lwzd6YWz5d6xppExJurcR8rrKyO2jmNB3Rd21pcbStBqlQqDFVbVhIvh3Y8whxnFBaSUjCFDW6ANpOXqfI005dPp9hjCa0c8c3cBDmE1o545u4CAJcDFDSWzdryJ4QW/AWRlCTT7QKWzdryJ4Rqbm0SEs5Mu1KED5QLySaADfSJpvsiG0u7BzExLmXl3UTss062jCQXFAilKGt8Ek7RamUoK0FtStd4r9edIpE3aIenXHA0hkE0wEClKa9ZhlJTycUEqNyqwbLSahYuhvpzpcFxUARUUIhPaQAwrsg9T/isFZnWjJJeddFwOE4VBOTXkEI7StmTCSBNIWSTWl/gMn0jHBim51RvsZYdFiS0jRRiCyopxqwSMFByeN37g008l/tNrSoHSDASCiVvqCtz0SP9vSH0VUaZ52TuTZ5Su/tJSd0TmCktoyjtHx1RBbQVG6JM2Vyksy4kYQN2CU6STprqETkStJHQvuxyywJlhTJcICxQlNxpEfooUyNsKYSoLQ5QBVfA8/SAFydfKEWeCWlNUUpFDRR0FWQHnEyzZdLFoMqSlKQh1KAU17XapW+A5r0Si3yg/G/XFpcF1hNaOeObuAhzCa0c8c3cBCSXA+Q0ls3a8ieELelKj/R1tJSCX3ENipyEqFOEMpbN2vInhEa25RU9Zcwwj+4U4TfnF49RGuJpTi2ZZ05Y5JfBziccxE06w4Q5i1qQVA6jS4x6EyUqQG14VEjs5Dkr+/GFkw4pS1rNSoklROWumsBec+Ib9A4R6pYbSPLX3Hf9QeUjqy1LAUoHAuHbuoTdWnhEKdm8a4pQ+WvZGoaIisTKxWqqpQkkBQqBqpqvpAStKu7T6G715xOPAoy4Jbcl3JMpMrxiWAAUqVvA06aaIZqdCm0BlQOA3QVyVN9/wB4USi0F1CHSCita0oU6SYJNB0TJxJKEu9oFKrlHwP6iJwTnXB3sS02mWiEKYqsfNU0or1rEucnFTKUJcSpCK0AweycEUrXSYWMyS01ceWkBAwqXqJOgfeNJdViAh3Dwkqqmo0HL6xV44OScfYlSdUPZRbKU4BGEgX0JhvZzwm7WlGUJCUIVh0HgDl9IqjbuACCaHlFv6ESyl4+fWLj8Jvir9esAbcVjhKQXqOU8kYFrhNaOeObuAhzCa0c8c3cBCGXB6FDSWzdryJ4QWBS2bteRPCCxJBzbp3YypCdM+wk9WfV2qdxenccv3iqLdwlVIygXiO3TcszOSzktMthxlwUUk6Y5R0p6MzViOF1IU9Ik9h4C9PgrUfHT6R6PwzdjNLFkfdcfsS7mo4PrjwxShXw3CmhrQU05a/qPGGdUCB+GrVUcDGsM6/vDlR5F1EhC6IWr/qN+X0jwHSBS6moj+GPC1gJSmmS8/U/wQaz1MY5RfKQkJ7wrSKtUm6JoOzMqCQE4zCPypScIDcf5dEptibdWpSWrk3nGpArpyCMFoSKD2HEgZAEI0RZLEaTNFIllY5ar6J0Dx1CAc+Xyo9TjRbHBzlRAk2RaC5eRYkEtzTiAsOhRolNcpF+j9a46PJSzclKtSzAo22mg5wGz7PbkytyiVTDgAWumgZAPARNjz2zsec6XA91dfylb5ZkJrRzxzdwEOYTWjnjm7gIDkGIaS2bteRPCCwhl56ZxDYxncHdGqCdfmdp7Ryjuomh1GlAKSUqAKSKEEXEQm6/M7T2jlGdfmdp7RyjupEUK7Z6BWbPFbkioyTyjWiL0E+XRuipTfQS3ZVRLSGppA2awCdxjoPXpnae0cozr8ztPaOUMMPiuxiVXa/YLk0cU+9Ucpc6O28lZC7JnKnSlskfcRIluh/SCaISmznGk6VPLSn919I6cZ+Z2ntHKM6/M7T2jlBT8dzNdor7/wBMl4dj+WVix/8AjgIUly1pwGmVqX/9HlF5kZKWs+XTLybKWmk91On6nTC3r8ztPaOUZ1+Z2ntHKFufczbD/sdhWPWhi/FDqMhL1+Z2ntHKM6/M7T2jlA/Ua0OoTWjnjm7gI11+Z2ntHKFU9NvmaWSu+7ujVEN2Skf/2Q=="/>
          <p:cNvSpPr>
            <a:spLocks noChangeAspect="1" noChangeArrowheads="1"/>
          </p:cNvSpPr>
          <p:nvPr/>
        </p:nvSpPr>
        <p:spPr bwMode="auto">
          <a:xfrm>
            <a:off x="1673226" y="-411163"/>
            <a:ext cx="1019175" cy="8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28" name="Picture 4" descr="http://tsu.ru/upload/New%20Folder/aQeyODgVWtg_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704" y="-198568"/>
            <a:ext cx="12660330" cy="706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19736" y="5769260"/>
            <a:ext cx="86409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>
                  <a:solidFill>
                    <a:schemeClr val="tx2">
                      <a:lumMod val="85000"/>
                      <a:lumOff val="1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  <a:t>Спасибо за внимание!</a:t>
            </a:r>
            <a:endParaRPr lang="ru-RU" sz="5400" dirty="0">
              <a:ln w="0">
                <a:solidFill>
                  <a:schemeClr val="tx2">
                    <a:lumMod val="85000"/>
                    <a:lumOff val="1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3&quot;/&gt;&lt;property id=&quot;20307&quot; value=&quot;697&quot;/&gt;&lt;/object&gt;&lt;object type=&quot;3&quot; unique_id=&quot;10009&quot;&gt;&lt;property id=&quot;20148&quot; value=&quot;5&quot;/&gt;&lt;property id=&quot;20300&quot; value=&quot;Slide 4&quot;/&gt;&lt;property id=&quot;20307&quot; value=&quot;695&quot;/&gt;&lt;/object&gt;&lt;object type=&quot;3&quot; unique_id=&quot;10010&quot;&gt;&lt;property id=&quot;20148&quot; value=&quot;5&quot;/&gt;&lt;property id=&quot;20300&quot; value=&quot;Slide 11&quot;/&gt;&lt;property id=&quot;20307&quot; value=&quot;701&quot;/&gt;&lt;/object&gt;&lt;object type=&quot;3&quot; unique_id=&quot;10011&quot;&gt;&lt;property id=&quot;20148&quot; value=&quot;5&quot;/&gt;&lt;property id=&quot;20300&quot; value=&quot;Slide 9&quot;/&gt;&lt;property id=&quot;20307&quot; value=&quot;702&quot;/&gt;&lt;/object&gt;&lt;object type=&quot;3&quot; unique_id=&quot;10012&quot;&gt;&lt;property id=&quot;20148&quot; value=&quot;5&quot;/&gt;&lt;property id=&quot;20300&quot; value=&quot;Slide 12&quot;/&gt;&lt;property id=&quot;20307&quot; value=&quot;703&quot;/&gt;&lt;/object&gt;&lt;object type=&quot;3&quot; unique_id=&quot;10014&quot;&gt;&lt;property id=&quot;20148&quot; value=&quot;5&quot;/&gt;&lt;property id=&quot;20300&quot; value=&quot;Slide 13&quot;/&gt;&lt;property id=&quot;20307&quot; value=&quot;455&quot;/&gt;&lt;/object&gt;&lt;object type=&quot;3&quot; unique_id=&quot;10015&quot;&gt;&lt;property id=&quot;20148&quot; value=&quot;5&quot;/&gt;&lt;property id=&quot;20300&quot; value=&quot;Slide 1&quot;/&gt;&lt;property id=&quot;20307&quot; value=&quot;707&quot;/&gt;&lt;/object&gt;&lt;object type=&quot;3&quot; unique_id=&quot;10016&quot;&gt;&lt;property id=&quot;20148&quot; value=&quot;5&quot;/&gt;&lt;property id=&quot;20300&quot; value=&quot;Slide 2&quot;/&gt;&lt;property id=&quot;20307&quot; value=&quot;738&quot;/&gt;&lt;/object&gt;&lt;object type=&quot;3&quot; unique_id=&quot;10017&quot;&gt;&lt;property id=&quot;20148&quot; value=&quot;5&quot;/&gt;&lt;property id=&quot;20300&quot; value=&quot;Slide 5&quot;/&gt;&lt;property id=&quot;20307&quot; value=&quot;719&quot;/&gt;&lt;/object&gt;&lt;object type=&quot;3&quot; unique_id=&quot;10018&quot;&gt;&lt;property id=&quot;20148&quot; value=&quot;5&quot;/&gt;&lt;property id=&quot;20300&quot; value=&quot;Slide 6&quot;/&gt;&lt;property id=&quot;20307&quot; value=&quot;739&quot;/&gt;&lt;/object&gt;&lt;object type=&quot;3&quot; unique_id=&quot;10019&quot;&gt;&lt;property id=&quot;20148&quot; value=&quot;5&quot;/&gt;&lt;property id=&quot;20300&quot; value=&quot;Slide 7&quot;/&gt;&lt;property id=&quot;20307&quot; value=&quot;724&quot;/&gt;&lt;/object&gt;&lt;object type=&quot;3&quot; unique_id=&quot;10020&quot;&gt;&lt;property id=&quot;20148&quot; value=&quot;5&quot;/&gt;&lt;property id=&quot;20300&quot; value=&quot;Slide 8&quot;/&gt;&lt;property id=&quot;20307&quot; value=&quot;709&quot;/&gt;&lt;/object&gt;&lt;object type=&quot;3&quot; unique_id=&quot;10021&quot;&gt;&lt;property id=&quot;20148&quot; value=&quot;5&quot;/&gt;&lt;property id=&quot;20300&quot; value=&quot;Slide 10&quot;/&gt;&lt;property id=&quot;20307&quot; value=&quot;740&quot;/&gt;&lt;/object&gt;&lt;/object&gt;&lt;/object&gt;&lt;/database&gt;"/>
  <p:tag name="SECTOMILLISECCONVERTED" val="1"/>
  <p:tag name="ISPRING_RESOURCE_PATHS_HASH_2" val="d5dc4b2c223a1681813a20f71029bb66fa97d2e2"/>
</p:tagLst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Интеграл</Template>
  <TotalTime>10394</TotalTime>
  <Words>103</Words>
  <Application>Microsoft Office PowerPoint</Application>
  <PresentationFormat>Произвольный</PresentationFormat>
  <Paragraphs>56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HDOfficeLightV0</vt:lpstr>
      <vt:lpstr>  Название проекта</vt:lpstr>
      <vt:lpstr>Презентация PowerPoint</vt:lpstr>
      <vt:lpstr>Планируемые мероприятия и результаты</vt:lpstr>
      <vt:lpstr>Запрашиваемое финансирование и КПЭ проекта</vt:lpstr>
      <vt:lpstr>Презентация PowerPoint</vt:lpstr>
      <vt:lpstr>Анализ проблем и рисков</vt:lpstr>
      <vt:lpstr>Основные этапы развития проекта в  2020 году и ожидаемые результаты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Demkin</dc:creator>
  <cp:lastModifiedBy>УИ</cp:lastModifiedBy>
  <cp:revision>1037</cp:revision>
  <cp:lastPrinted>2013-07-04T10:40:07Z</cp:lastPrinted>
  <dcterms:created xsi:type="dcterms:W3CDTF">2002-10-31T07:30:16Z</dcterms:created>
  <dcterms:modified xsi:type="dcterms:W3CDTF">2020-06-17T05:39:22Z</dcterms:modified>
</cp:coreProperties>
</file>