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5" r:id="rId1"/>
  </p:sldMasterIdLst>
  <p:notesMasterIdLst>
    <p:notesMasterId r:id="rId20"/>
  </p:notesMasterIdLst>
  <p:handoutMasterIdLst>
    <p:handoutMasterId r:id="rId21"/>
  </p:handoutMasterIdLst>
  <p:sldIdLst>
    <p:sldId id="739" r:id="rId2"/>
    <p:sldId id="752" r:id="rId3"/>
    <p:sldId id="753" r:id="rId4"/>
    <p:sldId id="755" r:id="rId5"/>
    <p:sldId id="754" r:id="rId6"/>
    <p:sldId id="766" r:id="rId7"/>
    <p:sldId id="759" r:id="rId8"/>
    <p:sldId id="772" r:id="rId9"/>
    <p:sldId id="762" r:id="rId10"/>
    <p:sldId id="774" r:id="rId11"/>
    <p:sldId id="776" r:id="rId12"/>
    <p:sldId id="775" r:id="rId13"/>
    <p:sldId id="763" r:id="rId14"/>
    <p:sldId id="760" r:id="rId15"/>
    <p:sldId id="769" r:id="rId16"/>
    <p:sldId id="770" r:id="rId17"/>
    <p:sldId id="771" r:id="rId18"/>
    <p:sldId id="761" r:id="rId19"/>
  </p:sldIdLst>
  <p:sldSz cx="9144000" cy="6858000" type="screen4x3"/>
  <p:notesSz cx="6718300" cy="98552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AA3"/>
    <a:srgbClr val="003366"/>
    <a:srgbClr val="FFFFCC"/>
    <a:srgbClr val="13673F"/>
    <a:srgbClr val="00427A"/>
    <a:srgbClr val="E37735"/>
    <a:srgbClr val="000000"/>
    <a:srgbClr val="FFCC66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265" autoAdjust="0"/>
  </p:normalViewPr>
  <p:slideViewPr>
    <p:cSldViewPr>
      <p:cViewPr>
        <p:scale>
          <a:sx n="95" d="100"/>
          <a:sy n="95" d="100"/>
        </p:scale>
        <p:origin x="-209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03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A4EAA-BE62-4A89-8CD9-4F3733D5A649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DF2A7C-AB9B-494A-BD40-4537A52E79DD}">
      <dgm:prSet phldrT="[Текст]" custT="1"/>
      <dgm:spPr/>
      <dgm:t>
        <a:bodyPr/>
        <a:lstStyle/>
        <a:p>
          <a:r>
            <a:rPr lang="ru-RU" sz="1600" kern="1200" spc="90" dirty="0" smtClean="0">
              <a:latin typeface="Times New Roman" pitchFamily="18" charset="0"/>
              <a:ea typeface="+mn-ea"/>
              <a:cs typeface="Times New Roman" pitchFamily="18" charset="0"/>
            </a:rPr>
            <a:t>Инициация проекта</a:t>
          </a:r>
          <a:endParaRPr lang="ru-RU" sz="1600" kern="1200" spc="9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772DD99-1137-48D3-A362-2E216C1D581C}" type="parTrans" cxnId="{04F7021B-7870-4FEA-9C3C-8E1850CACD93}">
      <dgm:prSet/>
      <dgm:spPr/>
      <dgm:t>
        <a:bodyPr/>
        <a:lstStyle/>
        <a:p>
          <a:endParaRPr lang="ru-RU"/>
        </a:p>
      </dgm:t>
    </dgm:pt>
    <dgm:pt modelId="{93E4D54A-BECC-4D84-B545-C78D2B3A73F7}" type="sibTrans" cxnId="{04F7021B-7870-4FEA-9C3C-8E1850CACD93}">
      <dgm:prSet/>
      <dgm:spPr/>
      <dgm:t>
        <a:bodyPr/>
        <a:lstStyle/>
        <a:p>
          <a:endParaRPr lang="ru-RU"/>
        </a:p>
      </dgm:t>
    </dgm:pt>
    <dgm:pt modelId="{AD40B37E-22DD-46AE-BC83-55CF30681469}">
      <dgm:prSet phldrT="[Текст]" custT="1"/>
      <dgm:spPr/>
      <dgm:t>
        <a:bodyPr/>
        <a:lstStyle/>
        <a:p>
          <a:r>
            <a:rPr lang="ru-RU" sz="1600" kern="1200" spc="90" dirty="0" smtClean="0">
              <a:latin typeface="Times New Roman" pitchFamily="18" charset="0"/>
              <a:ea typeface="+mn-ea"/>
              <a:cs typeface="Times New Roman" pitchFamily="18" charset="0"/>
            </a:rPr>
            <a:t>Планирование календарного плана и бюджета проекта</a:t>
          </a:r>
          <a:endParaRPr lang="ru-RU" sz="1600" kern="1200" spc="9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60BCE80-E4EC-4CE7-9BB6-A984E38FFB2F}" type="parTrans" cxnId="{CAFC125E-C003-48A0-A3D7-DFDC80689C4E}">
      <dgm:prSet/>
      <dgm:spPr/>
      <dgm:t>
        <a:bodyPr/>
        <a:lstStyle/>
        <a:p>
          <a:endParaRPr lang="ru-RU"/>
        </a:p>
      </dgm:t>
    </dgm:pt>
    <dgm:pt modelId="{CF38F814-FC17-4634-9F6C-0E0EC8F46DA7}" type="sibTrans" cxnId="{CAFC125E-C003-48A0-A3D7-DFDC80689C4E}">
      <dgm:prSet/>
      <dgm:spPr/>
      <dgm:t>
        <a:bodyPr/>
        <a:lstStyle/>
        <a:p>
          <a:endParaRPr lang="ru-RU"/>
        </a:p>
      </dgm:t>
    </dgm:pt>
    <dgm:pt modelId="{C543E04A-34BD-444C-9070-37359EADD343}">
      <dgm:prSet phldrT="[Текст]" custT="1"/>
      <dgm:spPr/>
      <dgm:t>
        <a:bodyPr/>
        <a:lstStyle/>
        <a:p>
          <a:r>
            <a:rPr lang="ru-RU" sz="1600" kern="1200" spc="90" dirty="0" smtClean="0">
              <a:latin typeface="Times New Roman" pitchFamily="18" charset="0"/>
              <a:ea typeface="+mn-ea"/>
              <a:cs typeface="Times New Roman" pitchFamily="18" charset="0"/>
            </a:rPr>
            <a:t>Представление Проекта на Управляющем Комитете Программы повышения конкурентоспособности (утверждение/отклонение проекта)</a:t>
          </a:r>
          <a:endParaRPr lang="ru-RU" sz="1600" kern="1200" spc="9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BE8AB81-8A39-4E8E-9BFA-9EAE3C427CF5}" type="parTrans" cxnId="{FE143D6A-342E-46D3-9010-0B1025D8708B}">
      <dgm:prSet/>
      <dgm:spPr/>
      <dgm:t>
        <a:bodyPr/>
        <a:lstStyle/>
        <a:p>
          <a:endParaRPr lang="ru-RU"/>
        </a:p>
      </dgm:t>
    </dgm:pt>
    <dgm:pt modelId="{FF0F2E54-A95F-4849-BFA7-6F519A62E244}" type="sibTrans" cxnId="{FE143D6A-342E-46D3-9010-0B1025D8708B}">
      <dgm:prSet/>
      <dgm:spPr/>
      <dgm:t>
        <a:bodyPr/>
        <a:lstStyle/>
        <a:p>
          <a:endParaRPr lang="ru-RU"/>
        </a:p>
      </dgm:t>
    </dgm:pt>
    <dgm:pt modelId="{9412F442-4042-4279-8C71-ABC8FF46D9FE}">
      <dgm:prSet phldrT="[Текст]" custT="1"/>
      <dgm:spPr/>
      <dgm:t>
        <a:bodyPr/>
        <a:lstStyle/>
        <a:p>
          <a:r>
            <a:rPr lang="ru-RU" sz="1600" kern="1200" spc="90" dirty="0" smtClean="0">
              <a:latin typeface="Times New Roman" pitchFamily="18" charset="0"/>
              <a:ea typeface="+mn-ea"/>
              <a:cs typeface="Times New Roman" pitchFamily="18" charset="0"/>
            </a:rPr>
            <a:t>Завершение проекта.</a:t>
          </a:r>
          <a:endParaRPr lang="ru-RU" sz="1600" kern="1200" spc="9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BE7B5A9-4FDA-49AA-BD75-964F366B7436}" type="parTrans" cxnId="{991C7BEE-A3BD-44FA-92E2-0E790BCA76C8}">
      <dgm:prSet/>
      <dgm:spPr/>
      <dgm:t>
        <a:bodyPr/>
        <a:lstStyle/>
        <a:p>
          <a:endParaRPr lang="ru-RU"/>
        </a:p>
      </dgm:t>
    </dgm:pt>
    <dgm:pt modelId="{29B364E6-A307-483C-B5D7-04CCE4F19BAD}" type="sibTrans" cxnId="{991C7BEE-A3BD-44FA-92E2-0E790BCA76C8}">
      <dgm:prSet/>
      <dgm:spPr/>
      <dgm:t>
        <a:bodyPr/>
        <a:lstStyle/>
        <a:p>
          <a:endParaRPr lang="ru-RU"/>
        </a:p>
      </dgm:t>
    </dgm:pt>
    <dgm:pt modelId="{FB3746A6-B322-4E29-A0D2-B78F7C09C938}">
      <dgm:prSet phldrT="[Текст]" custT="1"/>
      <dgm:spPr/>
      <dgm:t>
        <a:bodyPr/>
        <a:lstStyle/>
        <a:p>
          <a:r>
            <a:rPr lang="ru-RU" sz="1600" kern="1200" spc="90" dirty="0" smtClean="0">
              <a:latin typeface="Times New Roman" pitchFamily="18" charset="0"/>
              <a:ea typeface="+mn-ea"/>
              <a:cs typeface="Times New Roman" pitchFamily="18" charset="0"/>
            </a:rPr>
            <a:t>Помощь в реализации/ контроль утвержденного проекта</a:t>
          </a:r>
          <a:endParaRPr lang="ru-RU" sz="1600" kern="1200" spc="9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7A89283-CC02-47FF-831A-BB5541B88C10}" type="parTrans" cxnId="{8985D29D-E3FA-4D2F-B735-797AC3D0FE3B}">
      <dgm:prSet/>
      <dgm:spPr/>
      <dgm:t>
        <a:bodyPr/>
        <a:lstStyle/>
        <a:p>
          <a:endParaRPr lang="ru-RU"/>
        </a:p>
      </dgm:t>
    </dgm:pt>
    <dgm:pt modelId="{719F30C9-37DF-40FC-9209-5374069FD0C6}" type="sibTrans" cxnId="{8985D29D-E3FA-4D2F-B735-797AC3D0FE3B}">
      <dgm:prSet/>
      <dgm:spPr/>
      <dgm:t>
        <a:bodyPr/>
        <a:lstStyle/>
        <a:p>
          <a:endParaRPr lang="ru-RU"/>
        </a:p>
      </dgm:t>
    </dgm:pt>
    <dgm:pt modelId="{BC2E8A56-6446-4BAA-B122-7DE00A0C87B7}">
      <dgm:prSet/>
      <dgm:spPr/>
      <dgm:t>
        <a:bodyPr/>
        <a:lstStyle/>
        <a:p>
          <a:endParaRPr lang="ru-RU"/>
        </a:p>
      </dgm:t>
    </dgm:pt>
    <dgm:pt modelId="{949D935D-7680-4309-8F6C-856F8F7D84A7}" type="parTrans" cxnId="{1E663414-73B3-4961-8277-ED212192808D}">
      <dgm:prSet/>
      <dgm:spPr/>
      <dgm:t>
        <a:bodyPr/>
        <a:lstStyle/>
        <a:p>
          <a:endParaRPr lang="ru-RU"/>
        </a:p>
      </dgm:t>
    </dgm:pt>
    <dgm:pt modelId="{ECC7B6C1-4D54-482B-B430-03959F9CBB7D}" type="sibTrans" cxnId="{1E663414-73B3-4961-8277-ED212192808D}">
      <dgm:prSet/>
      <dgm:spPr/>
      <dgm:t>
        <a:bodyPr/>
        <a:lstStyle/>
        <a:p>
          <a:endParaRPr lang="ru-RU"/>
        </a:p>
      </dgm:t>
    </dgm:pt>
    <dgm:pt modelId="{12334C02-D90B-4DB0-9C49-94FECE802EF2}">
      <dgm:prSet/>
      <dgm:spPr/>
      <dgm:t>
        <a:bodyPr/>
        <a:lstStyle/>
        <a:p>
          <a:endParaRPr lang="ru-RU"/>
        </a:p>
      </dgm:t>
    </dgm:pt>
    <dgm:pt modelId="{5470ED20-2F52-4113-A15B-9854FFB35EE6}" type="parTrans" cxnId="{F0240315-BDDA-4F07-9BEA-57E6848A1576}">
      <dgm:prSet/>
      <dgm:spPr/>
      <dgm:t>
        <a:bodyPr/>
        <a:lstStyle/>
        <a:p>
          <a:endParaRPr lang="ru-RU"/>
        </a:p>
      </dgm:t>
    </dgm:pt>
    <dgm:pt modelId="{11643D6D-D3F7-4AF8-AD4F-4293058387E2}" type="sibTrans" cxnId="{F0240315-BDDA-4F07-9BEA-57E6848A1576}">
      <dgm:prSet/>
      <dgm:spPr/>
      <dgm:t>
        <a:bodyPr/>
        <a:lstStyle/>
        <a:p>
          <a:endParaRPr lang="ru-RU"/>
        </a:p>
      </dgm:t>
    </dgm:pt>
    <dgm:pt modelId="{357E8C28-0EDA-4B2E-9A70-98E47847DD91}">
      <dgm:prSet/>
      <dgm:spPr/>
      <dgm:t>
        <a:bodyPr/>
        <a:lstStyle/>
        <a:p>
          <a:endParaRPr lang="ru-RU"/>
        </a:p>
      </dgm:t>
    </dgm:pt>
    <dgm:pt modelId="{4C32EFFB-015E-4454-A9CD-746C5B9B0E00}" type="parTrans" cxnId="{0D4E92DE-907B-4D5F-B736-50BA5611F312}">
      <dgm:prSet/>
      <dgm:spPr/>
      <dgm:t>
        <a:bodyPr/>
        <a:lstStyle/>
        <a:p>
          <a:endParaRPr lang="ru-RU"/>
        </a:p>
      </dgm:t>
    </dgm:pt>
    <dgm:pt modelId="{B65CCCA2-4245-45CE-B717-3D71023131C0}" type="sibTrans" cxnId="{0D4E92DE-907B-4D5F-B736-50BA5611F312}">
      <dgm:prSet/>
      <dgm:spPr/>
      <dgm:t>
        <a:bodyPr/>
        <a:lstStyle/>
        <a:p>
          <a:endParaRPr lang="ru-RU"/>
        </a:p>
      </dgm:t>
    </dgm:pt>
    <dgm:pt modelId="{8FA4DB59-D668-434A-95AC-EBEE0EB51784}" type="pres">
      <dgm:prSet presAssocID="{780A4EAA-BE62-4A89-8CD9-4F3733D5A64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E1BC0F-6495-44AF-87A4-BDD20FB216EE}" type="pres">
      <dgm:prSet presAssocID="{780A4EAA-BE62-4A89-8CD9-4F3733D5A649}" presName="arrow" presStyleLbl="bgShp" presStyleIdx="0" presStyleCnt="1" custScaleX="103665" custLinFactNeighborX="242"/>
      <dgm:spPr/>
    </dgm:pt>
    <dgm:pt modelId="{6628D307-D82B-4034-9E7E-4E4E7B8A0771}" type="pres">
      <dgm:prSet presAssocID="{780A4EAA-BE62-4A89-8CD9-4F3733D5A649}" presName="arrowDiagram5" presStyleCnt="0"/>
      <dgm:spPr/>
    </dgm:pt>
    <dgm:pt modelId="{5EC61244-E727-4BC0-8D13-8575120B3451}" type="pres">
      <dgm:prSet presAssocID="{1BDF2A7C-AB9B-494A-BD40-4537A52E79DD}" presName="bullet5a" presStyleLbl="node1" presStyleIdx="0" presStyleCnt="5" custScaleX="210478" custScaleY="205929"/>
      <dgm:spPr/>
    </dgm:pt>
    <dgm:pt modelId="{EEE71A8B-FB4C-40BD-A0A2-601BF79ED4A0}" type="pres">
      <dgm:prSet presAssocID="{1BDF2A7C-AB9B-494A-BD40-4537A52E79DD}" presName="textBox5a" presStyleLbl="revTx" presStyleIdx="0" presStyleCnt="5" custScaleX="142432" custScaleY="43947" custLinFactNeighborX="-17701" custLinFactNeighborY="-9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C5948-3037-4E23-976A-0FF3AD6CB088}" type="pres">
      <dgm:prSet presAssocID="{AD40B37E-22DD-46AE-BC83-55CF30681469}" presName="bullet5b" presStyleLbl="node1" presStyleIdx="1" presStyleCnt="5" custScaleX="141387" custScaleY="140662"/>
      <dgm:spPr/>
    </dgm:pt>
    <dgm:pt modelId="{8A8BC9BD-F91A-46E9-BE69-54D70E4BEA25}" type="pres">
      <dgm:prSet presAssocID="{AD40B37E-22DD-46AE-BC83-55CF30681469}" presName="textBox5b" presStyleLbl="revTx" presStyleIdx="1" presStyleCnt="5" custScaleX="159480" custScaleY="54010" custLinFactNeighborX="3214" custLinFactNeighborY="-12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A221D-FB22-4C76-9691-9B9D18E9D55A}" type="pres">
      <dgm:prSet presAssocID="{C543E04A-34BD-444C-9070-37359EADD343}" presName="bullet5c" presStyleLbl="node1" presStyleIdx="2" presStyleCnt="5" custScaleX="122411" custScaleY="112494"/>
      <dgm:spPr/>
    </dgm:pt>
    <dgm:pt modelId="{6D2E6937-95C0-4AC0-ABC4-350A9B4D8064}" type="pres">
      <dgm:prSet presAssocID="{C543E04A-34BD-444C-9070-37359EADD343}" presName="textBox5c" presStyleLbl="revTx" presStyleIdx="2" presStyleCnt="5" custScaleX="188046" custScaleY="52524" custLinFactNeighborX="-66504" custLinFactNeighborY="-69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702E8-EC08-47EC-9D2F-24D2CAC13AA3}" type="pres">
      <dgm:prSet presAssocID="{FB3746A6-B322-4E29-A0D2-B78F7C09C938}" presName="bullet5d" presStyleLbl="node1" presStyleIdx="3" presStyleCnt="5"/>
      <dgm:spPr/>
    </dgm:pt>
    <dgm:pt modelId="{A0E5FB2A-01EA-40EF-9C19-AD093D9B973F}" type="pres">
      <dgm:prSet presAssocID="{FB3746A6-B322-4E29-A0D2-B78F7C09C938}" presName="textBox5d" presStyleLbl="revTx" presStyleIdx="3" presStyleCnt="5" custScaleX="154735" custScaleY="34955" custLinFactNeighborX="-7391" custLinFactNeighborY="-22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BFCAA-5203-4F13-B17A-D2E29E61261B}" type="pres">
      <dgm:prSet presAssocID="{9412F442-4042-4279-8C71-ABC8FF46D9FE}" presName="bullet5e" presStyleLbl="node1" presStyleIdx="4" presStyleCnt="5"/>
      <dgm:spPr/>
    </dgm:pt>
    <dgm:pt modelId="{CA1DC62A-9347-490C-917E-97AFBFB4477A}" type="pres">
      <dgm:prSet presAssocID="{9412F442-4042-4279-8C71-ABC8FF46D9FE}" presName="textBox5e" presStyleLbl="revTx" presStyleIdx="4" presStyleCnt="5" custScaleY="26542" custLinFactNeighborX="-21270" custLinFactNeighborY="-27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240315-BDDA-4F07-9BEA-57E6848A1576}" srcId="{780A4EAA-BE62-4A89-8CD9-4F3733D5A649}" destId="{12334C02-D90B-4DB0-9C49-94FECE802EF2}" srcOrd="6" destOrd="0" parTransId="{5470ED20-2F52-4113-A15B-9854FFB35EE6}" sibTransId="{11643D6D-D3F7-4AF8-AD4F-4293058387E2}"/>
    <dgm:cxn modelId="{4D53C652-4D56-4658-BF4F-C699FF4010EE}" type="presOf" srcId="{780A4EAA-BE62-4A89-8CD9-4F3733D5A649}" destId="{8FA4DB59-D668-434A-95AC-EBEE0EB51784}" srcOrd="0" destOrd="0" presId="urn:microsoft.com/office/officeart/2005/8/layout/arrow2"/>
    <dgm:cxn modelId="{A0F2F347-8935-496D-96EF-61040B6057C1}" type="presOf" srcId="{AD40B37E-22DD-46AE-BC83-55CF30681469}" destId="{8A8BC9BD-F91A-46E9-BE69-54D70E4BEA25}" srcOrd="0" destOrd="0" presId="urn:microsoft.com/office/officeart/2005/8/layout/arrow2"/>
    <dgm:cxn modelId="{91377062-DF4A-4455-BE28-EBDD34D10C63}" type="presOf" srcId="{FB3746A6-B322-4E29-A0D2-B78F7C09C938}" destId="{A0E5FB2A-01EA-40EF-9C19-AD093D9B973F}" srcOrd="0" destOrd="0" presId="urn:microsoft.com/office/officeart/2005/8/layout/arrow2"/>
    <dgm:cxn modelId="{CAFC125E-C003-48A0-A3D7-DFDC80689C4E}" srcId="{780A4EAA-BE62-4A89-8CD9-4F3733D5A649}" destId="{AD40B37E-22DD-46AE-BC83-55CF30681469}" srcOrd="1" destOrd="0" parTransId="{B60BCE80-E4EC-4CE7-9BB6-A984E38FFB2F}" sibTransId="{CF38F814-FC17-4634-9F6C-0E0EC8F46DA7}"/>
    <dgm:cxn modelId="{0D4E92DE-907B-4D5F-B736-50BA5611F312}" srcId="{780A4EAA-BE62-4A89-8CD9-4F3733D5A649}" destId="{357E8C28-0EDA-4B2E-9A70-98E47847DD91}" srcOrd="7" destOrd="0" parTransId="{4C32EFFB-015E-4454-A9CD-746C5B9B0E00}" sibTransId="{B65CCCA2-4245-45CE-B717-3D71023131C0}"/>
    <dgm:cxn modelId="{FE143D6A-342E-46D3-9010-0B1025D8708B}" srcId="{780A4EAA-BE62-4A89-8CD9-4F3733D5A649}" destId="{C543E04A-34BD-444C-9070-37359EADD343}" srcOrd="2" destOrd="0" parTransId="{ABE8AB81-8A39-4E8E-9BFA-9EAE3C427CF5}" sibTransId="{FF0F2E54-A95F-4849-BFA7-6F519A62E244}"/>
    <dgm:cxn modelId="{51C30748-1E59-48D2-BF60-BBFA3B467828}" type="presOf" srcId="{C543E04A-34BD-444C-9070-37359EADD343}" destId="{6D2E6937-95C0-4AC0-ABC4-350A9B4D8064}" srcOrd="0" destOrd="0" presId="urn:microsoft.com/office/officeart/2005/8/layout/arrow2"/>
    <dgm:cxn modelId="{4328A803-A04F-42B7-A1C1-605191BDDC05}" type="presOf" srcId="{9412F442-4042-4279-8C71-ABC8FF46D9FE}" destId="{CA1DC62A-9347-490C-917E-97AFBFB4477A}" srcOrd="0" destOrd="0" presId="urn:microsoft.com/office/officeart/2005/8/layout/arrow2"/>
    <dgm:cxn modelId="{083DF780-F14F-4379-ACC3-75B7F4F1AB77}" type="presOf" srcId="{1BDF2A7C-AB9B-494A-BD40-4537A52E79DD}" destId="{EEE71A8B-FB4C-40BD-A0A2-601BF79ED4A0}" srcOrd="0" destOrd="0" presId="urn:microsoft.com/office/officeart/2005/8/layout/arrow2"/>
    <dgm:cxn modelId="{04F7021B-7870-4FEA-9C3C-8E1850CACD93}" srcId="{780A4EAA-BE62-4A89-8CD9-4F3733D5A649}" destId="{1BDF2A7C-AB9B-494A-BD40-4537A52E79DD}" srcOrd="0" destOrd="0" parTransId="{F772DD99-1137-48D3-A362-2E216C1D581C}" sibTransId="{93E4D54A-BECC-4D84-B545-C78D2B3A73F7}"/>
    <dgm:cxn modelId="{8985D29D-E3FA-4D2F-B735-797AC3D0FE3B}" srcId="{780A4EAA-BE62-4A89-8CD9-4F3733D5A649}" destId="{FB3746A6-B322-4E29-A0D2-B78F7C09C938}" srcOrd="3" destOrd="0" parTransId="{37A89283-CC02-47FF-831A-BB5541B88C10}" sibTransId="{719F30C9-37DF-40FC-9209-5374069FD0C6}"/>
    <dgm:cxn modelId="{1E663414-73B3-4961-8277-ED212192808D}" srcId="{780A4EAA-BE62-4A89-8CD9-4F3733D5A649}" destId="{BC2E8A56-6446-4BAA-B122-7DE00A0C87B7}" srcOrd="5" destOrd="0" parTransId="{949D935D-7680-4309-8F6C-856F8F7D84A7}" sibTransId="{ECC7B6C1-4D54-482B-B430-03959F9CBB7D}"/>
    <dgm:cxn modelId="{991C7BEE-A3BD-44FA-92E2-0E790BCA76C8}" srcId="{780A4EAA-BE62-4A89-8CD9-4F3733D5A649}" destId="{9412F442-4042-4279-8C71-ABC8FF46D9FE}" srcOrd="4" destOrd="0" parTransId="{ABE7B5A9-4FDA-49AA-BD75-964F366B7436}" sibTransId="{29B364E6-A307-483C-B5D7-04CCE4F19BAD}"/>
    <dgm:cxn modelId="{29625C25-CC89-423D-975B-83A677DA4957}" type="presParOf" srcId="{8FA4DB59-D668-434A-95AC-EBEE0EB51784}" destId="{DCE1BC0F-6495-44AF-87A4-BDD20FB216EE}" srcOrd="0" destOrd="0" presId="urn:microsoft.com/office/officeart/2005/8/layout/arrow2"/>
    <dgm:cxn modelId="{6BF2A1B3-1B47-45DC-BBE2-D75228C33DD2}" type="presParOf" srcId="{8FA4DB59-D668-434A-95AC-EBEE0EB51784}" destId="{6628D307-D82B-4034-9E7E-4E4E7B8A0771}" srcOrd="1" destOrd="0" presId="urn:microsoft.com/office/officeart/2005/8/layout/arrow2"/>
    <dgm:cxn modelId="{07F552FA-8434-465C-9FC0-C85EA6D73622}" type="presParOf" srcId="{6628D307-D82B-4034-9E7E-4E4E7B8A0771}" destId="{5EC61244-E727-4BC0-8D13-8575120B3451}" srcOrd="0" destOrd="0" presId="urn:microsoft.com/office/officeart/2005/8/layout/arrow2"/>
    <dgm:cxn modelId="{01F27681-7FBD-499D-B690-FD96299D1009}" type="presParOf" srcId="{6628D307-D82B-4034-9E7E-4E4E7B8A0771}" destId="{EEE71A8B-FB4C-40BD-A0A2-601BF79ED4A0}" srcOrd="1" destOrd="0" presId="urn:microsoft.com/office/officeart/2005/8/layout/arrow2"/>
    <dgm:cxn modelId="{82335C8A-97E4-4F1E-B3EF-1D238F40409B}" type="presParOf" srcId="{6628D307-D82B-4034-9E7E-4E4E7B8A0771}" destId="{A20C5948-3037-4E23-976A-0FF3AD6CB088}" srcOrd="2" destOrd="0" presId="urn:microsoft.com/office/officeart/2005/8/layout/arrow2"/>
    <dgm:cxn modelId="{9DBD1FE0-46AF-43CB-AC8D-1E77E41F0A64}" type="presParOf" srcId="{6628D307-D82B-4034-9E7E-4E4E7B8A0771}" destId="{8A8BC9BD-F91A-46E9-BE69-54D70E4BEA25}" srcOrd="3" destOrd="0" presId="urn:microsoft.com/office/officeart/2005/8/layout/arrow2"/>
    <dgm:cxn modelId="{3F80DFC0-A41C-4230-8C8A-D905253EECC0}" type="presParOf" srcId="{6628D307-D82B-4034-9E7E-4E4E7B8A0771}" destId="{C91A221D-FB22-4C76-9691-9B9D18E9D55A}" srcOrd="4" destOrd="0" presId="urn:microsoft.com/office/officeart/2005/8/layout/arrow2"/>
    <dgm:cxn modelId="{34880E03-5FA3-45BF-9A94-0CC6E15C73EC}" type="presParOf" srcId="{6628D307-D82B-4034-9E7E-4E4E7B8A0771}" destId="{6D2E6937-95C0-4AC0-ABC4-350A9B4D8064}" srcOrd="5" destOrd="0" presId="urn:microsoft.com/office/officeart/2005/8/layout/arrow2"/>
    <dgm:cxn modelId="{585BEC4D-D89E-4F94-91C1-EF0C058EF191}" type="presParOf" srcId="{6628D307-D82B-4034-9E7E-4E4E7B8A0771}" destId="{CB6702E8-EC08-47EC-9D2F-24D2CAC13AA3}" srcOrd="6" destOrd="0" presId="urn:microsoft.com/office/officeart/2005/8/layout/arrow2"/>
    <dgm:cxn modelId="{DAF508DB-04EE-48C0-8E33-531505BA1919}" type="presParOf" srcId="{6628D307-D82B-4034-9E7E-4E4E7B8A0771}" destId="{A0E5FB2A-01EA-40EF-9C19-AD093D9B973F}" srcOrd="7" destOrd="0" presId="urn:microsoft.com/office/officeart/2005/8/layout/arrow2"/>
    <dgm:cxn modelId="{486B07AF-B2C8-45A7-86EF-4DED23C5A8BA}" type="presParOf" srcId="{6628D307-D82B-4034-9E7E-4E4E7B8A0771}" destId="{AD3BFCAA-5203-4F13-B17A-D2E29E61261B}" srcOrd="8" destOrd="0" presId="urn:microsoft.com/office/officeart/2005/8/layout/arrow2"/>
    <dgm:cxn modelId="{D9F3CEA6-8D6D-403D-ACC5-708BEDF0BFA8}" type="presParOf" srcId="{6628D307-D82B-4034-9E7E-4E4E7B8A0771}" destId="{CA1DC62A-9347-490C-917E-97AFBFB4477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1BC0F-6495-44AF-87A4-BDD20FB216EE}">
      <dsp:nvSpPr>
        <dsp:cNvPr id="0" name=""/>
        <dsp:cNvSpPr/>
      </dsp:nvSpPr>
      <dsp:spPr>
        <a:xfrm>
          <a:off x="37617" y="0"/>
          <a:ext cx="8057472" cy="485787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EC61244-E727-4BC0-8D13-8575120B3451}">
      <dsp:nvSpPr>
        <dsp:cNvPr id="0" name=""/>
        <dsp:cNvSpPr/>
      </dsp:nvSpPr>
      <dsp:spPr>
        <a:xfrm>
          <a:off x="828092" y="3517634"/>
          <a:ext cx="376271" cy="3681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E71A8B-FB4C-40BD-A0A2-601BF79ED4A0}">
      <dsp:nvSpPr>
        <dsp:cNvPr id="0" name=""/>
        <dsp:cNvSpPr/>
      </dsp:nvSpPr>
      <dsp:spPr>
        <a:xfrm>
          <a:off x="619971" y="3917983"/>
          <a:ext cx="1450258" cy="50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90" dirty="0" smtClean="0">
              <a:latin typeface="Times New Roman" pitchFamily="18" charset="0"/>
              <a:ea typeface="+mn-ea"/>
              <a:cs typeface="Times New Roman" pitchFamily="18" charset="0"/>
            </a:rPr>
            <a:t>Инициация проекта</a:t>
          </a:r>
          <a:endParaRPr lang="ru-RU" sz="1600" kern="1200" spc="9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19971" y="3917983"/>
        <a:ext cx="1450258" cy="508104"/>
      </dsp:txXfrm>
    </dsp:sp>
    <dsp:sp modelId="{A20C5948-3037-4E23-976A-0FF3AD6CB088}">
      <dsp:nvSpPr>
        <dsp:cNvPr id="0" name=""/>
        <dsp:cNvSpPr/>
      </dsp:nvSpPr>
      <dsp:spPr>
        <a:xfrm>
          <a:off x="1836629" y="2625631"/>
          <a:ext cx="395620" cy="3935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8BC9BD-F91A-46E9-BE69-54D70E4BEA25}">
      <dsp:nvSpPr>
        <dsp:cNvPr id="0" name=""/>
        <dsp:cNvSpPr/>
      </dsp:nvSpPr>
      <dsp:spPr>
        <a:xfrm>
          <a:off x="1692187" y="3030959"/>
          <a:ext cx="2057694" cy="1099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6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90" dirty="0" smtClean="0">
              <a:latin typeface="Times New Roman" pitchFamily="18" charset="0"/>
              <a:ea typeface="+mn-ea"/>
              <a:cs typeface="Times New Roman" pitchFamily="18" charset="0"/>
            </a:rPr>
            <a:t>Планирование календарного плана и бюджета проекта</a:t>
          </a:r>
          <a:endParaRPr lang="ru-RU" sz="1600" kern="1200" spc="9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692187" y="3030959"/>
        <a:ext cx="2057694" cy="1099347"/>
      </dsp:txXfrm>
    </dsp:sp>
    <dsp:sp modelId="{C91A221D-FB22-4C76-9691-9B9D18E9D55A}">
      <dsp:nvSpPr>
        <dsp:cNvPr id="0" name=""/>
        <dsp:cNvSpPr/>
      </dsp:nvSpPr>
      <dsp:spPr>
        <a:xfrm>
          <a:off x="3096343" y="1917901"/>
          <a:ext cx="456697" cy="4196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2E6937-95C0-4AC0-ABC4-350A9B4D8064}">
      <dsp:nvSpPr>
        <dsp:cNvPr id="0" name=""/>
        <dsp:cNvSpPr/>
      </dsp:nvSpPr>
      <dsp:spPr>
        <a:xfrm>
          <a:off x="1666662" y="876915"/>
          <a:ext cx="2820902" cy="143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69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90" dirty="0" smtClean="0">
              <a:latin typeface="Times New Roman" pitchFamily="18" charset="0"/>
              <a:ea typeface="+mn-ea"/>
              <a:cs typeface="Times New Roman" pitchFamily="18" charset="0"/>
            </a:rPr>
            <a:t>Представление Проекта на Управляющем Комитете Программы повышения конкурентоспособности (утверждение/отклонение проекта)</a:t>
          </a:r>
          <a:endParaRPr lang="ru-RU" sz="1600" kern="1200" spc="9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666662" y="876915"/>
        <a:ext cx="2820902" cy="1433972"/>
      </dsp:txXfrm>
    </dsp:sp>
    <dsp:sp modelId="{CB6702E8-EC08-47EC-9D2F-24D2CAC13AA3}">
      <dsp:nvSpPr>
        <dsp:cNvPr id="0" name=""/>
        <dsp:cNvSpPr/>
      </dsp:nvSpPr>
      <dsp:spPr>
        <a:xfrm>
          <a:off x="4583854" y="1362149"/>
          <a:ext cx="481901" cy="48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5FB2A-01EA-40EF-9C19-AD093D9B973F}">
      <dsp:nvSpPr>
        <dsp:cNvPr id="0" name=""/>
        <dsp:cNvSpPr/>
      </dsp:nvSpPr>
      <dsp:spPr>
        <a:xfrm>
          <a:off x="4284477" y="1941548"/>
          <a:ext cx="2405388" cy="113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35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90" dirty="0" smtClean="0">
              <a:latin typeface="Times New Roman" pitchFamily="18" charset="0"/>
              <a:ea typeface="+mn-ea"/>
              <a:cs typeface="Times New Roman" pitchFamily="18" charset="0"/>
            </a:rPr>
            <a:t>Помощь в реализации/ контроль утвержденного проекта</a:t>
          </a:r>
          <a:endParaRPr lang="ru-RU" sz="1600" kern="1200" spc="9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284477" y="1941548"/>
        <a:ext cx="2405388" cy="1137707"/>
      </dsp:txXfrm>
    </dsp:sp>
    <dsp:sp modelId="{AD3BFCAA-5203-4F13-B17A-D2E29E61261B}">
      <dsp:nvSpPr>
        <dsp:cNvPr id="0" name=""/>
        <dsp:cNvSpPr/>
      </dsp:nvSpPr>
      <dsp:spPr>
        <a:xfrm>
          <a:off x="6072308" y="975462"/>
          <a:ext cx="614035" cy="6140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1DC62A-9347-490C-917E-97AFBFB4477A}">
      <dsp:nvSpPr>
        <dsp:cNvPr id="0" name=""/>
        <dsp:cNvSpPr/>
      </dsp:nvSpPr>
      <dsp:spPr>
        <a:xfrm>
          <a:off x="6048680" y="1616887"/>
          <a:ext cx="1554521" cy="94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6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90" dirty="0" smtClean="0">
              <a:latin typeface="Times New Roman" pitchFamily="18" charset="0"/>
              <a:ea typeface="+mn-ea"/>
              <a:cs typeface="Times New Roman" pitchFamily="18" charset="0"/>
            </a:rPr>
            <a:t>Завершение проекта.</a:t>
          </a:r>
          <a:endParaRPr lang="ru-RU" sz="1600" kern="1200" spc="9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048680" y="1616887"/>
        <a:ext cx="1554521" cy="948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0260" cy="49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t" anchorCtr="0" compatLnSpc="1">
            <a:prstTxWarp prst="textNoShape">
              <a:avLst/>
            </a:prstTxWarp>
          </a:bodyPr>
          <a:lstStyle>
            <a:lvl1pPr defTabSz="913211" eaLnBrk="0" hangingPunct="0">
              <a:defRPr sz="12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456" y="1"/>
            <a:ext cx="2910260" cy="49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t" anchorCtr="0" compatLnSpc="1">
            <a:prstTxWarp prst="textNoShape">
              <a:avLst/>
            </a:prstTxWarp>
          </a:bodyPr>
          <a:lstStyle>
            <a:lvl1pPr algn="r" defTabSz="913211" eaLnBrk="0" hangingPunct="0">
              <a:defRPr sz="12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0617"/>
            <a:ext cx="2910260" cy="49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b" anchorCtr="0" compatLnSpc="1">
            <a:prstTxWarp prst="textNoShape">
              <a:avLst/>
            </a:prstTxWarp>
          </a:bodyPr>
          <a:lstStyle>
            <a:lvl1pPr defTabSz="913211" eaLnBrk="0" hangingPunct="0">
              <a:defRPr sz="12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456" y="9360617"/>
            <a:ext cx="2910260" cy="49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b" anchorCtr="0" compatLnSpc="1">
            <a:prstTxWarp prst="textNoShape">
              <a:avLst/>
            </a:prstTxWarp>
          </a:bodyPr>
          <a:lstStyle>
            <a:lvl1pPr algn="r" defTabSz="913211" eaLnBrk="0" hangingPunct="0">
              <a:defRPr sz="1200">
                <a:latin typeface="Franklin Gothic Medium" pitchFamily="34" charset="0"/>
              </a:defRPr>
            </a:lvl1pPr>
          </a:lstStyle>
          <a:p>
            <a:pPr>
              <a:defRPr/>
            </a:pPr>
            <a:fld id="{FFF95D32-19C3-4A76-A9B8-B22CD36D6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6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0260" cy="49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t" anchorCtr="0" compatLnSpc="1">
            <a:prstTxWarp prst="textNoShape">
              <a:avLst/>
            </a:prstTxWarp>
          </a:bodyPr>
          <a:lstStyle>
            <a:lvl1pPr defTabSz="913211" eaLnBrk="0" hangingPunct="0">
              <a:defRPr sz="12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456" y="1"/>
            <a:ext cx="2910260" cy="49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t" anchorCtr="0" compatLnSpc="1">
            <a:prstTxWarp prst="textNoShape">
              <a:avLst/>
            </a:prstTxWarp>
          </a:bodyPr>
          <a:lstStyle>
            <a:lvl1pPr algn="r" defTabSz="913211" eaLnBrk="0" hangingPunct="0">
              <a:defRPr sz="12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6013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355" y="4681102"/>
            <a:ext cx="5375590" cy="443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0617"/>
            <a:ext cx="2910260" cy="49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b" anchorCtr="0" compatLnSpc="1">
            <a:prstTxWarp prst="textNoShape">
              <a:avLst/>
            </a:prstTxWarp>
          </a:bodyPr>
          <a:lstStyle>
            <a:lvl1pPr defTabSz="913211" eaLnBrk="0" hangingPunct="0">
              <a:defRPr sz="12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456" y="9360617"/>
            <a:ext cx="2910260" cy="49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b" anchorCtr="0" compatLnSpc="1">
            <a:prstTxWarp prst="textNoShape">
              <a:avLst/>
            </a:prstTxWarp>
          </a:bodyPr>
          <a:lstStyle>
            <a:lvl1pPr algn="r" defTabSz="913211" eaLnBrk="0" hangingPunct="0">
              <a:defRPr sz="1200">
                <a:latin typeface="Franklin Gothic Medium" pitchFamily="34" charset="0"/>
              </a:defRPr>
            </a:lvl1pPr>
          </a:lstStyle>
          <a:p>
            <a:pPr>
              <a:defRPr/>
            </a:pPr>
            <a:fld id="{AE16173F-3208-4D03-AFAF-CE72CDDA2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5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7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4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7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4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669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0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4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41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928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721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524625"/>
            <a:ext cx="7924800" cy="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90360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468313" cy="6092825"/>
          </a:xfrm>
          <a:prstGeom prst="rect">
            <a:avLst/>
          </a:prstGeom>
          <a:solidFill>
            <a:srgbClr val="96B4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0" y="5734050"/>
            <a:ext cx="468313" cy="649288"/>
          </a:xfrm>
          <a:prstGeom prst="ellipse">
            <a:avLst/>
          </a:prstGeom>
          <a:solidFill>
            <a:srgbClr val="96B4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Noc-proekt@psy.tsu.ru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viu.tsu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14" descr="data:image/jpeg;base64,/9j/4AAQSkZJRgABAQAAAQABAAD/2wCEAAkGBwgHBgkIBwgKCgkLDRYPDQwMDRsUFRAWIB0iIiAdHx8kKDQsJCYxJx8fLT0tMTU3Ojo6Iys/RD84QzQ5OjcBCgoKDQwNGg8PGjclHyU3Nzc3Nzc3Nzc3Nzc3Nzc3Nzc3Nzc3Nzc3Nzc3Nzc3Nzc3Nzc3Nzc3Nzc3Nzc3Nzc3N//AABEIAFoAagMBIgACEQEDEQH/xAAbAAACAgMBAAAAAAAAAAAAAAADBQQGAAIHAf/EADoQAAECAwQGCAUDBAMAAAAAAAECAwAEEQUSITEUQVFhcrEGEyI0U3GBkiMyQpHBodHwB2Lh8SQzUv/EABoBAAIDAQEAAAAAAAAAAAAAAAQFAQIDAAb/xAAoEQACAgICAQIFBQAAAAAAAAAAAQIDBBESITEFUSIyQWGhEyMzgcH/2gAMAwEAAhEDEQA/AOsy7DOjtfBb+RP0DZBNHZ8Fr2CMlu7tcCeUFjdIwBaOz4LXsEZ1DPgtewQWMLa1NqINxX03hX1pHPSO7F89N2dID/k9UlVKhAQCo+kJn+kKCKylmtXdS3ylA/nrDacsmSmHlvTIW44oUvXqUw3QtmrIkELbcQ0twow6suZjVmRSkF0qjXxJt/gX3zyNvi0l+RW50jnEHGUkDuQmvIxtK9KXS8hExZ8jdUaXq3AN5NDEtyzZJZSuZaTfGKrnZSd1Nn82xiZSzkpu6K0RtUKn7mCtY7jrgCKWQn85MlOkNkPO9TMtpk3q0uvoASfJWVPtDsMMEAhpo1/sEUu17KlZlisuyUvIQAi6aAgajWFVjW3aFgzAYWlx2VvUMuvAjhJyO7LnFHhRsjyqffs/8CIZ0oS42+PdHSeoZ8Fr2CM0dnwWvYI0kZ1iflkTEsu8hW0UKTrBGojZEiFzWnpjJPa2gXUM+C37BCOZZa0h34SPnP0jbFhhDM95d4zzikiUxzLd3a4E8oLApbu7XAnlBYsceNvNiZS0alZBOGQ84wzTT6VFhxLgSbpumtDsjAwpMh1QdCn1NqurVnjnzgCJMNyzLOPwwMic45cW9lJOa6Isy4oVMKZl1WNSYsDjBpuhRPMJrRSc9aTSC6ZrYBkQkJ35lSAEhRBOJiOJkqUBtMDnaFxRCxU6iKf4iK0pYcCiDRIKq+QrDWEI8RRKcuQ1TNArJrhWDTDbU7LKZeFUqGrMbxCVClAAnI5b4ny71AiKyr13E0hbvpkmym3bGnEuMOrclnOy80s6tShvH6xcwQRUYg5RUwtPVla1AJGJKjgIf2TMtvy9xC0rLYA7JrhqhdlJt8xthy18BOhDM95d4zzh9CGZ7y7xnnAMg9DmW7u1wJ5QRYJZdu53FU86QOW7u1wJ5RpPzqbOlHJpYKgkABIwqSaDHVEpN9IiTUU2/AKanpJbTS27Ql23m01SbwVmMqQaTtJuYSgutloq11qK7NtfSKPNWkt6ccdcShBrS6gUAEM5O0E9WlKj8wrgf5sg6WE1BCyGenN+xcVXSKggiE1p0AWdgp+f2+8ETaMumQQ+86kAJAU4pVDXLPzhBaVuSd26l1ajXH4SudPKMcembn0jfJvhw8ie0TRZiI0Slt1YJGASCNpP7AwSYdS/RaFApOIrhGi0lEs2KYrUV+mQ/MPorUUjzz+Zs1Ssk9oBXmInMqTdawIwrgd5iC02VGJE8p2TDKkioICSFAUGFcNdcYixJtJFq99scKlmpqTcbdWoIpeNMDhHvQtYl51+VFClRUUqGun+ogqRMzbxS24lMisJF4qCUkVFc6E41y2QzsJu5abLhSElxRwAp9JgKz+KUW/uMKX+7FpFthDM95d4zzh9CGZ7y7xnnCaQ8Q5lu7tcCeULOlRUbK6lNB17zbVTqqoY/pDOW7u1wJ5RHtmTM/ZkxLpwcUmrZ2KGI/URrU0pxbMr4uVckvY5rNO9TMuskhxLbikA7aEiojYzNFjq14hI7KjTVthZMLVeVner2gcwYG858VUeqVKaR5bY50x03WHiu4SCEk0AOtWWOEQJubU64pajiokxHYfWlLlFGgSeycjXDL1gRcCs0iu7CLwpUZeCW9rslSkw4VhnNAvKI15Vhk451ldHWmqEhCajAEZ19a/eFUm6kOoDxvNIN7tD5aY4R4+grmSltaQhfaFF1Sd+44RWcE5+x30J7dqOhxLYaRewSb23XriTNTS5lxtcwlQCu0kV7JTqoNUL0SYYaU4t2qwOwEjMxqlZDaELBCknOgyO+KOuDluJO3rQ+lH2UAdgEClK/eHdgOmcti9TsMNKIAyFaD94pzbwSkYnbURe+hsmpmzjMuCi5k3hwjL8n1hdmxVdbf1fQbhcp2JfRdlghDM95d4zzh9CGZ7y7xnnCOQ/Q5lu7tcCeUFgUt3drgTygsScznXT6xFSkybTlkHqHlfFA+hZ1+R5+cU9bt5VVY1Ax1x3F9luYZWy+hLjSwUqQoVBEcv6VdEZmylLmZFK5iRzwxW0Nito3/ePQ+m50ZJVWvteGJczDcW7IeCvhfwl3SMSM8NsaX1DMUgSVAtmh1iPLxGRMO1HyLtEgLutKOtRoPIYn8RoHVDCuGw4j7Ro45iE4G6KRJs6ZYYU4t4kClMNe6Ia1FvWztBpZx03UsocCjQlTa7oAiYxJzpCnhQFGNw9tR8qDXARa8spY/7VEnHDKLh0flDOtpXLAls4l1QISP3O7lC/JtdMeUlo0qrdkuJDsuRdtaeTJOSjLKZcJMw82KGlK3cABU1A3UMdAQlKEJQgAJSKADUIFKSzUq11bQzNVKOajtMHjzl97tl7IfY9H6Ue/LMhDM95d4zzh9CGZ7y7xnnA0glDmW7u1wJ5QWK7LzD3UN/Gc+QfUdkF0h/xnPcYjkToexkItIf8Zz3GM0h/xnPcY7kdoHbPQ2yLVKllnRn1GpcYomp3jIxU5v8ApxaLKiZGdZeAyDlUH8iLfpD/AIznuMZpD/jOe4wbT6lkUrUZdffsGsw6p9tHPFdBekQVd0RtQ/8AQfTT9TEuV/p3bL6gJlyVl0b1lR+wH5i8aQ/4znuMZpD/AIznuMFP1vKa60v6Ml6fUL7H6AWXIkLnFrnXBqWLqPbr9SYtiEJbQlCEhKUigSkUA9IR6Q/4znuMe6Q/4znuMLrcmy58rHsKrphWtRWh7GQi0h/xnPcYzSH/ABnPcYy5F+I9hDM95d4zzj3SH/Gc9xhQ+8717nxF/MfqO2Kt7JSP/9k="/>
          <p:cNvSpPr>
            <a:spLocks noChangeAspect="1" noChangeArrowheads="1"/>
          </p:cNvSpPr>
          <p:nvPr/>
        </p:nvSpPr>
        <p:spPr bwMode="auto">
          <a:xfrm>
            <a:off x="149225" y="-411163"/>
            <a:ext cx="10096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AutoShape 17" descr="data:image/jpeg;base64,/9j/4AAQSkZJRgABAQAAAQABAAD/2wCEAAkGBwgHBgkIBwgKCgkLDRYPDQwMDRsUFRAWIB0iIiAdHx8kKDQsJCYxJx8fLT0tMTU3Ojo6Iys/RD84QzQ5OjcBCgoKDQwNGg8PGjclHyU3Nzc3Nzc3Nzc3Nzc3Nzc3Nzc3Nzc3Nzc3Nzc3Nzc3Nzc3Nzc3Nzc3Nzc3Nzc3Nzc3N//AABEIAFsAawMBIgACEQEDEQH/xAAbAAACAgMBAAAAAAAAAAAAAAADBQQGAAEHAv/EADsQAAECAwIKCAYBBAMAAAAAAAECAwAEEQUhEhMxNEFRU4Gx0QYUIkJhcqGiIzJxkZLB8BUz4eIHgtL/xAAaAQACAwEBAAAAAAAAAAAAAAAEBQECAwAG/8QAJxEAAgICAQIGAgMAAAAAAAAAAAECEQMEMRIhBRMiQVGhMmEUI9H/2gAMAwEAAhEDEQA/AOsyzDPV2vgt/InuDVBOrs7Fr8BGS2bteRPCCxukYAurs7Fr8BGYhnYtfgILG8BSkKI7J7pUKxzo7uQJ2Ys+RTWZxKCcicAEndCV/pC0a9Ts1Ck7R4pQP5vhtO2TKTLxemitxzBwa1oB9oWTVjSCcWpKXHMWf7Zc+ZOq8imuCsKwV6k2/oA2J7FvpaS+xY70im0GplJCmgJGFwMaZ6VuhxKX7OklJUQKjsUGsmhia7Zsm7gqmGQhekIuAGrx1V0xiZKzkggSrZBPe7VPvBiWs1TgB9Wyn+ZLl+kVkLexM22iUcrcXEAoV4hYup4mkO0sy6khSWmSkioISCDFPtKypSZlglpspcQg4vBO+hrCOy7WtHo9M4sBRYr25ZzJu1GM/wCFDLG8Tp/DN470oSrJx8o6b1dnYtfgIzq7Oxa/AQCzLRl7SlQ/Lk0yKQoUU2dShoMTIXOLTp8jJSUlaBdXZ2Lf4CE9oMtCbc+EjR3RqEPYTWjnjm7gIrIsmNJbN2vInhBYFLZu15E8ILlNIk40262JlDRqVqvAGj6xtcw27hBlxK8E4KsE1odUabYWmSphoW+UqKFkZCfWkRmZLFSbLBJCkgFRSaVOX7Ry6W7KSc12oDMuKv8ACFMy8q+HzjBIplHjfCmeYGQpoTdUaILwyVgOeEqFD0yptAAUQVX7v5+oimbJN8anqFZKVADQk3UiEgqxqAoGhOWGmOEemxRPJJSobCZGMIrkug7iW5qXU06kKQsUMJELWrtkXG+sTZZ2iU/UxWWKu6Lwzd6YWz5d6xppExJurcR8rrKyO2jmNB3Rd21pcbStBqlQqDFVbVhIvh3Y8whxnFBaSUjCFDW6ANpOXqfI005dPp9hjCa0c8c3cBDmE1o545u4CAJcDFDSWzdryJ4QW/AWRlCTT7QKWzdryJ4Rqbm0SEs5Mu1KED5QLySaADfSJpvsiG0u7BzExLmXl3UTss062jCQXFAilKGt8Ek7RamUoK0FtStd4r9edIpE3aIenXHA0hkE0wEClKa9ZhlJTycUEqNyqwbLSahYuhvpzpcFxUARUUIhPaQAwrsg9T/isFZnWjJJeddFwOE4VBOTXkEI7StmTCSBNIWSTWl/gMn0jHBim51RvsZYdFiS0jRRiCyopxqwSMFByeN37g008l/tNrSoHSDASCiVvqCtz0SP9vSH0VUaZ52TuTZ5Su/tJSd0TmCktoyjtHx1RBbQVG6JM2Vyksy4kYQN2CU6STprqETkStJHQvuxyywJlhTJcICxQlNxpEfooUyNsKYSoLQ5QBVfA8/SAFydfKEWeCWlNUUpFDRR0FWQHnEyzZdLFoMqSlKQh1KAU17XapW+A5r0Si3yg/G/XFpcF1hNaOeObuAhzCa0c8c3cBCSXA+Q0ls3a8ieELelKj/R1tJSCX3ENipyEqFOEMpbN2vInhEa25RU9Zcwwj+4U4TfnF49RGuJpTi2ZZ05Y5JfBziccxE06w4Q5i1qQVA6jS4x6EyUqQG14VEjs5Dkr+/GFkw4pS1rNSoklROWumsBec+Ib9A4R6pYbSPLX3Hf9QeUjqy1LAUoHAuHbuoTdWnhEKdm8a4pQ+WvZGoaIisTKxWqqpQkkBQqBqpqvpAStKu7T6G715xOPAoy4Jbcl3JMpMrxiWAAUqVvA06aaIZqdCm0BlQOA3QVyVN9/wB4USi0F1CHSCita0oU6SYJNB0TJxJKEu9oFKrlHwP6iJwTnXB3sS02mWiEKYqsfNU0or1rEucnFTKUJcSpCK0AweycEUrXSYWMyS01ceWkBAwqXqJOgfeNJdViAh3Dwkqqmo0HL6xV44OScfYlSdUPZRbKU4BGEgX0JhvZzwm7WlGUJCUIVh0HgDl9IqjbuACCaHlFv6ESyl4+fWLj8Jvir9esAbcVjhKQXqOU8kYFrhNaOeObuAhzCa0c8c3cBCGXB6FDSWzdryJ4QWBS2bteRPCCxJBzbp3YypCdM+wk9WfV2qdxenccv3iqLdwlVIygXiO3TcszOSzktMthxlwUUk6Y5R0p6MzViOF1IU9Ik9h4C9PgrUfHT6R6PwzdjNLFkfdcfsS7mo4PrjwxShXw3CmhrQU05a/qPGGdUCB+GrVUcDGsM6/vDlR5F1EhC6IWr/qN+X0jwHSBS6moj+GPC1gJSmmS8/U/wQaz1MY5RfKQkJ7wrSKtUm6JoOzMqCQE4zCPypScIDcf5dEptibdWpSWrk3nGpArpyCMFoSKD2HEgZAEI0RZLEaTNFIllY5ar6J0Dx1CAc+Xyo9TjRbHBzlRAk2RaC5eRYkEtzTiAsOhRolNcpF+j9a46PJSzclKtSzAo22mg5wGz7PbkytyiVTDgAWumgZAPARNjz2zsec6XA91dfylb5ZkJrRzxzdwEOYTWjnjm7gIDkGIaS2bteRPCCwhl56ZxDYxncHdGqCdfmdp7Ryjuomh1GlAKSUqAKSKEEXEQm6/M7T2jlGdfmdp7RyjupEUK7Z6BWbPFbkioyTyjWiL0E+XRuipTfQS3ZVRLSGppA2awCdxjoPXpnae0cozr8ztPaOUMMPiuxiVXa/YLk0cU+9Ucpc6O28lZC7JnKnSlskfcRIluh/SCaISmznGk6VPLSn919I6cZ+Z2ntHKM6/M7T2jlBT8dzNdor7/wBMl4dj+WVix/8AjgIUly1pwGmVqX/9HlF5kZKWs+XTLybKWmk91On6nTC3r8ztPaOUZ1+Z2ntHKFufczbD/sdhWPWhi/FDqMhL1+Z2ntHKM6/M7T2jlA/Ua0OoTWjnjm7gI11+Z2ntHKFU9NvmaWSu+7ujVEN2Skf/2Q=="/>
          <p:cNvSpPr>
            <a:spLocks noChangeAspect="1" noChangeArrowheads="1"/>
          </p:cNvSpPr>
          <p:nvPr/>
        </p:nvSpPr>
        <p:spPr bwMode="auto">
          <a:xfrm>
            <a:off x="149225" y="-411163"/>
            <a:ext cx="1019175" cy="86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1736812"/>
            <a:ext cx="87092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в ТГУ </a:t>
            </a:r>
          </a:p>
          <a:p>
            <a:pPr algn="ctr"/>
            <a:r>
              <a:rPr lang="ru-RU" sz="32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за 2014 год</a:t>
            </a:r>
          </a:p>
          <a:p>
            <a:pPr algn="ctr"/>
            <a:r>
              <a:rPr lang="ru-RU" sz="32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в рамках программы повышения конкурентоспособности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684" y="4473116"/>
            <a:ext cx="666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Директор офиса стратегического управления Сазонтова Н.А.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5256076" y="3753036"/>
            <a:ext cx="3887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Для привлечения в университет талантливых абитуриентов создан Интернет-лицей</a:t>
            </a:r>
          </a:p>
        </p:txBody>
      </p:sp>
      <p:sp useBgFill="1"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Проведен открытый международного конкурса на получение </a:t>
            </a:r>
          </a:p>
          <a:p>
            <a:r>
              <a:rPr lang="ru-RU" sz="2000" b="1" dirty="0" smtClean="0"/>
              <a:t>   грантов</a:t>
            </a:r>
            <a:r>
              <a:rPr lang="ru-RU" sz="2000" dirty="0" smtClean="0"/>
              <a:t> молодыми НПР, по внешнему конкурсу поступили заявки от 17 человек.</a:t>
            </a:r>
          </a:p>
          <a:p>
            <a:endParaRPr lang="ru-RU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3185" r="6881" b="13187"/>
          <a:stretch>
            <a:fillRect/>
          </a:stretch>
        </p:blipFill>
        <p:spPr bwMode="auto">
          <a:xfrm rot="902865">
            <a:off x="4944133" y="676943"/>
            <a:ext cx="4176464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796" y="908720"/>
            <a:ext cx="2450529" cy="181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6" name="TextBox 5"/>
          <p:cNvSpPr txBox="1"/>
          <p:nvPr/>
        </p:nvSpPr>
        <p:spPr>
          <a:xfrm>
            <a:off x="0" y="4977173"/>
            <a:ext cx="9144000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Проведено шесть открытых семинаров </a:t>
            </a:r>
            <a:r>
              <a:rPr lang="ru-RU" dirty="0" smtClean="0"/>
              <a:t>по проектированию изменений; организация работы проектных, аналитических и экспертных групп в подразделениях, в работе семинаров приняло участие более 80 сотрудников университета,</a:t>
            </a:r>
            <a:r>
              <a:rPr lang="ru-RU" b="1" dirty="0" smtClean="0"/>
              <a:t> организовано 7 рабочих групп по следующим направлениям:  «</a:t>
            </a:r>
            <a:r>
              <a:rPr lang="ru-RU" sz="1600" dirty="0" smtClean="0"/>
              <a:t>Разработка процедуры аттестации НПР</a:t>
            </a:r>
            <a:r>
              <a:rPr lang="ru-RU" sz="1600" b="1" dirty="0" smtClean="0"/>
              <a:t>»,  «</a:t>
            </a:r>
            <a:r>
              <a:rPr lang="ru-RU" sz="1600" dirty="0" smtClean="0"/>
              <a:t>Разработка корпоративного кодекса ТГУ</a:t>
            </a:r>
            <a:r>
              <a:rPr lang="ru-RU" sz="1600" b="1" dirty="0" smtClean="0"/>
              <a:t>», «</a:t>
            </a:r>
            <a:r>
              <a:rPr lang="ru-RU" sz="1600" dirty="0" smtClean="0"/>
              <a:t>Обучение  разработке проектов развития практики организации образования и научной деятельности НПР, аспирантов и магистрантов ТГУ», «Использование моделей компетенций в управлении персоналом ТГУ» и др.</a:t>
            </a:r>
            <a:endParaRPr lang="ru-RU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72916"/>
            <a:ext cx="5256076" cy="20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0" y="836712"/>
            <a:ext cx="87844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Разработаны и размещены в на платформе «</a:t>
            </a:r>
            <a:r>
              <a:rPr lang="ru-RU" sz="2000" b="1" dirty="0" err="1" smtClean="0"/>
              <a:t>Лекториум</a:t>
            </a:r>
            <a:r>
              <a:rPr lang="ru-RU" sz="2000" b="1" dirty="0" smtClean="0"/>
              <a:t>» (</a:t>
            </a:r>
            <a:r>
              <a:rPr lang="ru-RU" sz="2000" b="1" dirty="0" err="1" smtClean="0"/>
              <a:t>www.lektorium.tv</a:t>
            </a:r>
            <a:r>
              <a:rPr lang="ru-RU" sz="2000" b="1" dirty="0" smtClean="0"/>
              <a:t>/</a:t>
            </a:r>
            <a:r>
              <a:rPr lang="ru-RU" sz="2000" b="1" dirty="0" err="1" smtClean="0"/>
              <a:t>mooc</a:t>
            </a:r>
            <a:r>
              <a:rPr lang="ru-RU" sz="2000" b="1" dirty="0" smtClean="0"/>
              <a:t>) первые массовые </a:t>
            </a:r>
            <a:r>
              <a:rPr lang="ru-RU" sz="2000" b="1" dirty="0" err="1" smtClean="0"/>
              <a:t>онлайн</a:t>
            </a:r>
            <a:r>
              <a:rPr lang="ru-RU" sz="2000" b="1" dirty="0" smtClean="0"/>
              <a:t> курсы ТГУ: «Гениальность. Одаренность. Посредственность», «Зарисовки о Сибири. Город Томск», «Русский язык как инструмент успешной коммуникации»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13278"/>
          <a:stretch>
            <a:fillRect/>
          </a:stretch>
        </p:blipFill>
        <p:spPr bwMode="auto">
          <a:xfrm>
            <a:off x="0" y="1988840"/>
            <a:ext cx="5328654" cy="305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505180"/>
            <a:ext cx="5004618" cy="235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рямоугольник 2"/>
          <p:cNvSpPr/>
          <p:nvPr/>
        </p:nvSpPr>
        <p:spPr>
          <a:xfrm>
            <a:off x="0" y="7287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Проведен конкурс грантов, из 24  поданных заявок поддержано и реализуются 14 проектов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1269737"/>
            <a:ext cx="4140529" cy="2008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5" name="TextBox 4"/>
          <p:cNvSpPr txBox="1"/>
          <p:nvPr/>
        </p:nvSpPr>
        <p:spPr>
          <a:xfrm>
            <a:off x="0" y="3861048"/>
            <a:ext cx="4176464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spc="90" dirty="0" smtClean="0">
                <a:solidFill>
                  <a:srgbClr val="1D4AA3"/>
                </a:solidFill>
                <a:latin typeface="Times New Roman" pitchFamily="18" charset="0"/>
                <a:cs typeface="Times New Roman" pitchFamily="18" charset="0"/>
              </a:rPr>
              <a:t>Баженова Я. А., Архипов А.Л., Страхов А.А. «Проект «Интерактивный ГИС-атлас (</a:t>
            </a:r>
            <a:r>
              <a:rPr lang="ru-RU" sz="1600" spc="90" dirty="0" err="1" smtClean="0">
                <a:solidFill>
                  <a:srgbClr val="1D4AA3"/>
                </a:solidFill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1600" spc="90" dirty="0" smtClean="0">
                <a:solidFill>
                  <a:srgbClr val="1D4AA3"/>
                </a:solidFill>
                <a:latin typeface="Times New Roman" pitchFamily="18" charset="0"/>
                <a:cs typeface="Times New Roman" pitchFamily="18" charset="0"/>
              </a:rPr>
              <a:t>) геологической среды полигона учебных практик ГГФ ТГУ»</a:t>
            </a:r>
            <a:endParaRPr lang="ru-RU" sz="1600" spc="90" dirty="0">
              <a:solidFill>
                <a:srgbClr val="1D4A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0" y="2126047"/>
            <a:ext cx="2411760" cy="1807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092" y="1736812"/>
            <a:ext cx="3555966" cy="2372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8" name="TextBox 7"/>
          <p:cNvSpPr txBox="1"/>
          <p:nvPr/>
        </p:nvSpPr>
        <p:spPr>
          <a:xfrm>
            <a:off x="5184068" y="4329100"/>
            <a:ext cx="381591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spc="90" dirty="0" smtClean="0">
                <a:solidFill>
                  <a:srgbClr val="1D4AA3"/>
                </a:solidFill>
                <a:latin typeface="Times New Roman" pitchFamily="18" charset="0"/>
                <a:cs typeface="Times New Roman" pitchFamily="18" charset="0"/>
              </a:rPr>
              <a:t>Багирова И. Х.,  Дубровская В.С. Проект «Школа «Карьерный </a:t>
            </a:r>
            <a:r>
              <a:rPr lang="ru-RU" sz="1600" spc="90" dirty="0" err="1" smtClean="0">
                <a:solidFill>
                  <a:srgbClr val="1D4AA3"/>
                </a:solidFill>
                <a:latin typeface="Times New Roman" pitchFamily="18" charset="0"/>
                <a:cs typeface="Times New Roman" pitchFamily="18" charset="0"/>
              </a:rPr>
              <a:t>Startup</a:t>
            </a:r>
            <a:r>
              <a:rPr lang="ru-RU" sz="1600" spc="90" dirty="0" smtClean="0">
                <a:solidFill>
                  <a:srgbClr val="1D4AA3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4826675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На основе моделей компетенций НПР и АУП разработаны ключевые показатели эффективности, которые лежат в основе изменения конкурсной процедуры, определения сроков (1,2,3,5 лет) и условий заключения контрактов с НПР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-508" y="836712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712 студентов ТГУ получили поддержку для участия в программах академической мобильности, студенты обучались и проходили тематические стажировки в 30 университетах мира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Разработаны 502 электронных учебных курса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Разработаны и внедрены 8 совместных магистерских и аспирантских программ с зарубежными университетами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 marL="0" lvl="1">
              <a:buFont typeface="Arial" pitchFamily="34" charset="0"/>
              <a:buChar char="•"/>
            </a:pPr>
            <a:r>
              <a:rPr lang="ru-RU" dirty="0" smtClean="0"/>
              <a:t>Создан Центр волонтёрского движения UNIVOL ТГУ</a:t>
            </a:r>
          </a:p>
          <a:p>
            <a:pPr marL="0" lvl="1">
              <a:buFont typeface="Arial" pitchFamily="34" charset="0"/>
              <a:buChar char="•"/>
            </a:pPr>
            <a:endParaRPr lang="ru-RU" dirty="0" smtClean="0"/>
          </a:p>
          <a:p>
            <a:pPr marL="0" lvl="1">
              <a:buFont typeface="Arial" pitchFamily="34" charset="0"/>
              <a:buChar char="•"/>
            </a:pPr>
            <a:r>
              <a:rPr lang="ru-RU" dirty="0" smtClean="0"/>
              <a:t>Поданы на регистрацию в электронную базу </a:t>
            </a:r>
            <a:r>
              <a:rPr lang="ru-RU" dirty="0" err="1" smtClean="0"/>
              <a:t>Scopus</a:t>
            </a:r>
            <a:r>
              <a:rPr lang="ru-RU" dirty="0" smtClean="0"/>
              <a:t> четыре журнала университета</a:t>
            </a:r>
          </a:p>
          <a:p>
            <a:pPr marL="0" lvl="1">
              <a:buFont typeface="Arial" pitchFamily="34" charset="0"/>
              <a:buChar char="•"/>
            </a:pPr>
            <a:endParaRPr lang="ru-RU" dirty="0" smtClean="0"/>
          </a:p>
          <a:p>
            <a:pPr marL="0" lvl="1">
              <a:buFont typeface="Arial" pitchFamily="34" charset="0"/>
              <a:buChar char="•"/>
            </a:pPr>
            <a:r>
              <a:rPr lang="ru-RU" dirty="0" smtClean="0"/>
              <a:t>Для поиска, привлечения и отбора талантливых российских и иностранных абитуриентов, выполнялись проекты: «Студенческая приемная комиссия», «Я в ТГУ», «</a:t>
            </a:r>
            <a:r>
              <a:rPr lang="ru-RU" dirty="0" err="1" smtClean="0"/>
              <a:t>Enactus</a:t>
            </a:r>
            <a:r>
              <a:rPr lang="ru-RU" dirty="0" smtClean="0"/>
              <a:t>», проводились выездные олимпиады, выездные летние школы (70 мероприятий в течении 2014 года)</a:t>
            </a:r>
          </a:p>
          <a:p>
            <a:pPr marL="0" lvl="1">
              <a:buFont typeface="Arial" pitchFamily="34" charset="0"/>
              <a:buChar char="•"/>
            </a:pPr>
            <a:endParaRPr lang="ru-RU" dirty="0" smtClean="0"/>
          </a:p>
          <a:p>
            <a:pPr marL="0" lvl="1"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329100"/>
            <a:ext cx="2002985" cy="1925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64672" y="712235"/>
            <a:ext cx="5143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ru-RU" sz="24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проектов 2015 </a:t>
            </a:r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endParaRPr lang="ru-RU" sz="2800" b="1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6985" y="3825044"/>
            <a:ext cx="2677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университет.</a:t>
            </a:r>
            <a:endParaRPr lang="ru-RU" sz="16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179512" y="1232756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 Создание централизованной системы обучения русскому языку в рамках совместных образовательных программ, при привлечении студентов и аспирантов  из ведущих университетов мира для обучения в ТГУ</a:t>
            </a:r>
            <a:endParaRPr lang="ru-RU" sz="16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113076"/>
            <a:ext cx="3959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образовательных онлайн проектов – MOOC и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SPOC;</a:t>
            </a:r>
            <a:endParaRPr lang="ru-RU" sz="16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9852" y="2672916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 Разработка и внедрение системы совершенствования языковых компетенций сотрудников ТГУ</a:t>
            </a:r>
            <a:endParaRPr lang="ru-RU" sz="16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429000"/>
            <a:ext cx="4267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Модернизация </a:t>
            </a:r>
            <a:r>
              <a:rPr lang="en-US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пространства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ТГУ;</a:t>
            </a:r>
            <a:endParaRPr lang="ru-RU" sz="16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5877272"/>
            <a:ext cx="1966819" cy="523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1232756"/>
            <a:ext cx="1770751" cy="143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815693"/>
            <a:ext cx="1906499" cy="20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815916" y="5661248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Создание двуязычной электронной энциклопедии ТГУ</a:t>
            </a:r>
          </a:p>
        </p:txBody>
      </p:sp>
    </p:spTree>
    <p:extLst>
      <p:ext uri="{BB962C8B-B14F-4D97-AF65-F5344CB8AC3E}">
        <p14:creationId xmlns:p14="http://schemas.microsoft.com/office/powerpoint/2010/main" val="1104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0" y="800708"/>
            <a:ext cx="91440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spc="90" dirty="0" smtClean="0">
                <a:solidFill>
                  <a:srgbClr val="1D4AA3"/>
                </a:solidFill>
                <a:latin typeface="Times New Roman" pitchFamily="18" charset="0"/>
                <a:cs typeface="Times New Roman" pitchFamily="18" charset="0"/>
              </a:rPr>
              <a:t>2. Инициативные проекты сотрудников и обучающихся ТГУ (до 25 проектов в течении 2015 года, срок выполнения до 1 года)</a:t>
            </a:r>
            <a:endParaRPr lang="ru-RU" dirty="0">
              <a:solidFill>
                <a:srgbClr val="1D4AA3"/>
              </a:solidFill>
            </a:endParaRPr>
          </a:p>
        </p:txBody>
      </p:sp>
      <p:sp useBgFill="1">
        <p:nvSpPr>
          <p:cNvPr id="5" name="TextBox 4"/>
          <p:cNvSpPr txBox="1"/>
          <p:nvPr/>
        </p:nvSpPr>
        <p:spPr>
          <a:xfrm>
            <a:off x="503548" y="1844824"/>
            <a:ext cx="4176464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D4AA3"/>
                </a:solidFill>
              </a:rPr>
              <a:t>Создание Регионального центра книжных памятников Томской области на базе НБ ТГУ </a:t>
            </a:r>
            <a:endParaRPr lang="ru-RU" dirty="0" smtClean="0">
              <a:solidFill>
                <a:srgbClr val="1D4AA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020" y="2564904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D4AA3"/>
                </a:solidFill>
              </a:rPr>
              <a:t>Проведение Региональной летней Школы для учителей физики   «Предметная компетентность учителя физики в современной школе»</a:t>
            </a:r>
            <a:endParaRPr lang="ru-RU" dirty="0" smtClean="0">
              <a:solidFill>
                <a:srgbClr val="1D4AA3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1D4AA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5085184"/>
            <a:ext cx="520552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D4AA3"/>
                </a:solidFill>
              </a:rPr>
              <a:t>Создание на базе ТГУ Регионального центра подготовки ГТО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1D4AA3"/>
              </a:solidFill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431540" y="3681028"/>
            <a:ext cx="4428492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D4AA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Исследование </a:t>
            </a:r>
            <a:r>
              <a:rPr lang="ru-RU" b="1" dirty="0" smtClean="0">
                <a:solidFill>
                  <a:srgbClr val="1D4AA3"/>
                </a:solidFill>
              </a:rPr>
              <a:t>социально-когнитивных доминант восприятия информационного пространства ТГУ абитуриентами и их родителями.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0" y="764704"/>
            <a:ext cx="835292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spc="90" dirty="0" smtClean="0">
                <a:solidFill>
                  <a:srgbClr val="1D4AA3"/>
                </a:solidFill>
                <a:latin typeface="Times New Roman" pitchFamily="18" charset="0"/>
                <a:cs typeface="Times New Roman" pitchFamily="18" charset="0"/>
              </a:rPr>
              <a:t>3. Поддержка инновационной активности сотрудников и обучающихся  ТГУ</a:t>
            </a:r>
            <a:r>
              <a:rPr lang="ru-RU" b="1" dirty="0" smtClean="0">
                <a:solidFill>
                  <a:srgbClr val="1D4AA3"/>
                </a:solidFill>
              </a:rPr>
              <a:t> </a:t>
            </a:r>
            <a:r>
              <a:rPr lang="ru-RU" b="1" spc="90" dirty="0" smtClean="0">
                <a:solidFill>
                  <a:srgbClr val="1D4AA3"/>
                </a:solidFill>
                <a:latin typeface="Times New Roman" pitchFamily="18" charset="0"/>
                <a:cs typeface="Times New Roman" pitchFamily="18" charset="0"/>
              </a:rPr>
              <a:t>на конкурсной основе (гранты), срок выполнения до 2 месяцев</a:t>
            </a:r>
            <a:endParaRPr lang="ru-RU" dirty="0">
              <a:solidFill>
                <a:srgbClr val="1D4AA3"/>
              </a:solidFill>
            </a:endParaRPr>
          </a:p>
        </p:txBody>
      </p:sp>
      <p:sp useBgFill="1">
        <p:nvSpPr>
          <p:cNvPr id="4" name="TextBox 3"/>
          <p:cNvSpPr txBox="1"/>
          <p:nvPr/>
        </p:nvSpPr>
        <p:spPr>
          <a:xfrm>
            <a:off x="0" y="4826675"/>
            <a:ext cx="8964488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Номинации</a:t>
            </a:r>
            <a:r>
              <a:rPr lang="ru-R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Повышение качества образовательной деятельности в ТГУ.</a:t>
            </a:r>
            <a:r>
              <a:rPr lang="ru-RU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Повышение эффективности организации научно-исследовательской деятельности научно-педагогических работников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Привлечение талантливой молодежи и школьников к  участию в образовательной и исследовательской деятельности университета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Реализация социальной миссии (третьей роли) НИ ТГУ.</a:t>
            </a:r>
            <a:r>
              <a:rPr lang="ru-RU" dirty="0" smtClean="0"/>
              <a:t>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1412776"/>
            <a:ext cx="6783217" cy="332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2195736" y="872716"/>
            <a:ext cx="6156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D4AA3"/>
                </a:solidFill>
              </a:rPr>
              <a:t>Этапы и процедура участия в 1 –м конкурсе 2015 г.</a:t>
            </a:r>
            <a:endParaRPr lang="ru-RU" dirty="0" smtClean="0">
              <a:solidFill>
                <a:srgbClr val="1D4AA3"/>
              </a:solidFill>
            </a:endParaRPr>
          </a:p>
          <a:p>
            <a:r>
              <a:rPr lang="ru-RU" b="1" dirty="0" smtClean="0">
                <a:solidFill>
                  <a:srgbClr val="1D4AA3"/>
                </a:solidFill>
              </a:rPr>
              <a:t>1 этап. 30 марта-10 апреля. ЗАЯВКА. </a:t>
            </a:r>
            <a:endParaRPr lang="ru-RU" dirty="0" smtClean="0">
              <a:solidFill>
                <a:srgbClr val="1D4AA3"/>
              </a:solidFill>
            </a:endParaRPr>
          </a:p>
          <a:p>
            <a:r>
              <a:rPr lang="ru-RU" b="1" dirty="0" smtClean="0">
                <a:solidFill>
                  <a:srgbClr val="1D4AA3"/>
                </a:solidFill>
              </a:rPr>
              <a:t>2 этап. 13 апреля -20 апреля. ОПИСАНИЕ. </a:t>
            </a:r>
            <a:endParaRPr lang="ru-RU" dirty="0" smtClean="0">
              <a:solidFill>
                <a:srgbClr val="1D4AA3"/>
              </a:solidFill>
            </a:endParaRPr>
          </a:p>
          <a:p>
            <a:r>
              <a:rPr lang="ru-RU" b="1" dirty="0" smtClean="0">
                <a:solidFill>
                  <a:srgbClr val="1D4AA3"/>
                </a:solidFill>
              </a:rPr>
              <a:t>3 этап. 27-28 апреля. ПРЕЗЕНТАЦИЯ. </a:t>
            </a:r>
            <a:endParaRPr lang="ru-RU" dirty="0" smtClean="0">
              <a:solidFill>
                <a:srgbClr val="1D4AA3"/>
              </a:solidFill>
            </a:endParaRPr>
          </a:p>
          <a:p>
            <a:r>
              <a:rPr lang="ru-RU" b="1" dirty="0" smtClean="0">
                <a:solidFill>
                  <a:srgbClr val="1D4AA3"/>
                </a:solidFill>
              </a:rPr>
              <a:t>4 этап. 29 – 30 апреля. УТВЕРЖДЕНИЕ. </a:t>
            </a:r>
            <a:endParaRPr lang="ru-RU" dirty="0" smtClean="0">
              <a:solidFill>
                <a:srgbClr val="1D4AA3"/>
              </a:solidFill>
            </a:endParaRPr>
          </a:p>
          <a:p>
            <a:r>
              <a:rPr lang="ru-RU" b="1" dirty="0" smtClean="0">
                <a:solidFill>
                  <a:srgbClr val="1D4AA3"/>
                </a:solidFill>
              </a:rPr>
              <a:t>5 этап. 1 мая-30 июня. РЕАЛИЗАЦИЯ И ОТЧЕТ. </a:t>
            </a:r>
            <a:endParaRPr lang="ru-RU" dirty="0">
              <a:solidFill>
                <a:srgbClr val="1D4AA3"/>
              </a:solidFill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719572" y="2780928"/>
            <a:ext cx="7524836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2-й конкурс 2015 года будет объявлен в сентябре 2015 года.</a:t>
            </a:r>
          </a:p>
          <a:p>
            <a:endParaRPr lang="ru-RU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1D4AA3"/>
                </a:solidFill>
              </a:rPr>
              <a:t>Контакты: 529-873, Жаркова Наталья Александровна, менеджер мероприятий проекта «Создание </a:t>
            </a:r>
            <a:r>
              <a:rPr lang="ru-RU" sz="2400" b="1" dirty="0" err="1" smtClean="0">
                <a:solidFill>
                  <a:srgbClr val="1D4AA3"/>
                </a:solidFill>
              </a:rPr>
              <a:t>инновационно-активной</a:t>
            </a:r>
            <a:r>
              <a:rPr lang="ru-RU" sz="2400" b="1" dirty="0" smtClean="0">
                <a:solidFill>
                  <a:srgbClr val="1D4AA3"/>
                </a:solidFill>
              </a:rPr>
              <a:t> среды, поддерживающей процесс управления изменениями на постоянной основе»,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Noc-proekt@psy.tsu.ru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 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AA3"/>
                </a:solidFill>
              </a:rPr>
              <a:t>Страница Программы повышения конкурентоспособности на сайте ТГУ  </a:t>
            </a:r>
            <a:r>
              <a:rPr lang="en-US" sz="2800" b="1" dirty="0" smtClean="0">
                <a:solidFill>
                  <a:srgbClr val="1D4AA3"/>
                </a:solidFill>
                <a:hlinkClick r:id="rId2"/>
              </a:rPr>
              <a:t>http://viu.tsu.ru/</a:t>
            </a:r>
            <a:r>
              <a:rPr lang="ru-RU" sz="2800" b="1" dirty="0" smtClean="0">
                <a:solidFill>
                  <a:srgbClr val="1D4AA3"/>
                </a:solidFill>
              </a:rPr>
              <a:t>, 527-765</a:t>
            </a:r>
            <a:endParaRPr lang="ru-RU" sz="2800" b="1" dirty="0">
              <a:solidFill>
                <a:srgbClr val="1D4AA3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24844"/>
            <a:ext cx="8352928" cy="480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36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65" y="4444865"/>
            <a:ext cx="1617986" cy="1248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4" y="2627939"/>
            <a:ext cx="3015712" cy="2470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9572" y="5148643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16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: соблюдение трех основных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       параметров</a:t>
            </a: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: сроки, ресурсы,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16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10" y="1654258"/>
            <a:ext cx="2125830" cy="1740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944724"/>
            <a:ext cx="7668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в университете:</a:t>
            </a:r>
          </a:p>
          <a:p>
            <a:pPr lvl="0" algn="ctr"/>
            <a:r>
              <a:rPr lang="ru-RU" sz="2000" b="1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особенности управления</a:t>
            </a:r>
            <a:endParaRPr lang="ru-RU" sz="2000" b="1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82453"/>
            <a:ext cx="5580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</a:pP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Стратегические </a:t>
            </a:r>
            <a:r>
              <a:rPr lang="ru-RU" sz="16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инициативы </a:t>
            </a: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рассматриваются как Программы развития.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67844" y="371969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16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формы реализации мероприятий </a:t>
            </a: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: проекты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18067" y="3388818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Паспорт </a:t>
            </a:r>
          </a:p>
          <a:p>
            <a:pPr algn="ctr"/>
            <a:r>
              <a:rPr lang="ru-RU" dirty="0" smtClean="0"/>
              <a:t>проекта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07" y="5069111"/>
            <a:ext cx="1507856" cy="1003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70" y="5479961"/>
            <a:ext cx="1617986" cy="1257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860"/>
            <a:ext cx="3707904" cy="327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1540" y="1052736"/>
            <a:ext cx="853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Офис стратегического управления  </a:t>
            </a:r>
            <a:r>
              <a:rPr lang="ru-RU" sz="20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создан и работает для координации </a:t>
            </a:r>
            <a:r>
              <a:rPr lang="ru-RU" sz="20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обеспечения деятельности проектов, в том числе  </a:t>
            </a:r>
            <a:r>
              <a:rPr lang="ru-RU" sz="20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в рамках реализации стратегических инициатив Дорожной картой Программы повышения конкурентоспособности </a:t>
            </a:r>
            <a:r>
              <a:rPr lang="ru-RU" sz="20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ТГУ</a:t>
            </a:r>
            <a:endParaRPr lang="ru-RU" sz="20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1" y="2312876"/>
            <a:ext cx="3713739" cy="3165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24820" y="346035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Проекты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707904" y="3118181"/>
            <a:ext cx="2592288" cy="155450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2742" y="354149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Координация и </a:t>
            </a:r>
          </a:p>
          <a:p>
            <a:pPr algn="ctr"/>
            <a:r>
              <a:rPr lang="ru-RU" sz="2000" dirty="0" smtClean="0"/>
              <a:t>обеспечение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3548" y="5913276"/>
            <a:ext cx="8217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Нормативная база: Положение об организации управления проектами в ТГУ</a:t>
            </a:r>
          </a:p>
          <a:p>
            <a:r>
              <a:rPr lang="en-US" b="1" i="1" dirty="0" smtClean="0">
                <a:solidFill>
                  <a:srgbClr val="1D4AA3"/>
                </a:solidFill>
              </a:rPr>
              <a:t>http://viu.tsu.ru/documents/normative/4/</a:t>
            </a:r>
            <a:endParaRPr lang="ru-RU" b="1" i="1" dirty="0">
              <a:solidFill>
                <a:srgbClr val="1D4A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08820"/>
            <a:ext cx="8244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pc="9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1) Проекты </a:t>
            </a:r>
            <a:r>
              <a:rPr lang="ru-RU" sz="2400" b="1" spc="9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как результат анализа мероприятий Дорожной </a:t>
            </a:r>
            <a:r>
              <a:rPr lang="ru-RU" sz="2400" b="1" spc="9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карты</a:t>
            </a:r>
            <a:r>
              <a:rPr lang="ru-RU" sz="2400" b="1" spc="9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spc="9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endParaRPr lang="ru-RU" sz="2400" spc="9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spc="9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2) Инициативные проекты сотрудников и обучающихся ТГУ (до 25 проектов в течении 2015 года, срок выполнения до 1 года);</a:t>
            </a:r>
          </a:p>
          <a:p>
            <a:pPr marL="342900" indent="-342900" algn="just"/>
            <a:endParaRPr lang="ru-RU" sz="2400" b="1" spc="9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spc="9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3) Гранты</a:t>
            </a:r>
            <a:r>
              <a:rPr lang="ru-RU" sz="2400" b="1" spc="9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как поддержка инновационной активности сотрудников и обучающихся  ТГУ</a:t>
            </a:r>
            <a:r>
              <a:rPr lang="ru-RU" sz="2400" b="1" dirty="0" smtClean="0">
                <a:solidFill>
                  <a:srgbClr val="003366"/>
                </a:solidFill>
              </a:rPr>
              <a:t> </a:t>
            </a:r>
            <a:r>
              <a:rPr lang="ru-RU" sz="2400" b="1" spc="9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на конкурсной основе, срок выполнения до 2 </a:t>
            </a:r>
            <a:r>
              <a:rPr lang="ru-RU" sz="2400" b="1" spc="9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месяцев.</a:t>
            </a:r>
            <a:endParaRPr lang="ru-RU" sz="2400" spc="9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8653" y="87271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r>
              <a:rPr lang="ru-RU" sz="2800" b="1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750" y="979323"/>
            <a:ext cx="824491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Процедура</a:t>
            </a:r>
            <a:r>
              <a:rPr lang="ru-RU" sz="24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lang="ru-RU" sz="24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проектами</a:t>
            </a:r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51482616"/>
              </p:ext>
            </p:extLst>
          </p:nvPr>
        </p:nvGraphicFramePr>
        <p:xfrm>
          <a:off x="755576" y="1379433"/>
          <a:ext cx="8095090" cy="485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11660" y="4924107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4041068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32684" y="3320988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56076" y="2816932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40252" y="2489263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5.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8124" y="2996952"/>
            <a:ext cx="3455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D4AA3"/>
              </a:buClr>
              <a:buFont typeface="Wingdings" pitchFamily="2" charset="2"/>
              <a:buChar char="ü"/>
            </a:pPr>
            <a:r>
              <a:rPr lang="ru-RU" sz="2000" dirty="0" smtClean="0"/>
              <a:t>Готовится паспорт проекта  с подробным описанием: цели, задач, сроков, бюджета, результатов, рисков выполнения проекта</a:t>
            </a:r>
            <a:endParaRPr lang="ru-RU" sz="2000" dirty="0"/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0" y="72870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spc="90" dirty="0" smtClean="0">
                <a:solidFill>
                  <a:srgbClr val="1D4AA3"/>
                </a:solidFill>
                <a:latin typeface="Times New Roman" pitchFamily="18" charset="0"/>
                <a:cs typeface="Times New Roman" pitchFamily="18" charset="0"/>
              </a:rPr>
              <a:t>Планирование  и утверждение проекта</a:t>
            </a:r>
            <a:endParaRPr lang="ru-RU" sz="2000" b="1" spc="90" dirty="0">
              <a:solidFill>
                <a:srgbClr val="1D4A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TextBox 3"/>
          <p:cNvSpPr txBox="1"/>
          <p:nvPr/>
        </p:nvSpPr>
        <p:spPr>
          <a:xfrm>
            <a:off x="5580112" y="512676"/>
            <a:ext cx="3563888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buClr>
                <a:srgbClr val="1D4AA3"/>
              </a:buClr>
              <a:buFont typeface="Wingdings" pitchFamily="2" charset="2"/>
              <a:buChar char="ü"/>
            </a:pPr>
            <a:r>
              <a:rPr lang="ru-RU" dirty="0" smtClean="0"/>
              <a:t>Цели проекта;</a:t>
            </a:r>
          </a:p>
          <a:p>
            <a:pPr lvl="0"/>
            <a:r>
              <a:rPr lang="ru-RU" dirty="0" smtClean="0"/>
              <a:t>Предварительный план реализации;</a:t>
            </a:r>
          </a:p>
          <a:p>
            <a:pPr lvl="0"/>
            <a:r>
              <a:rPr lang="ru-RU" dirty="0" smtClean="0"/>
              <a:t>Запрашиваемый бюджет проекта;</a:t>
            </a:r>
          </a:p>
          <a:p>
            <a:pPr lvl="0"/>
            <a:r>
              <a:rPr lang="ru-RU" dirty="0" smtClean="0"/>
              <a:t>Участники проекта;</a:t>
            </a:r>
          </a:p>
          <a:p>
            <a:pPr lvl="0"/>
            <a:r>
              <a:rPr lang="ru-RU" dirty="0" smtClean="0"/>
              <a:t>Требования к результатам проекта;</a:t>
            </a:r>
          </a:p>
          <a:p>
            <a:r>
              <a:rPr lang="ru-RU" dirty="0" smtClean="0"/>
              <a:t>Оценка рисков</a:t>
            </a:r>
            <a:endParaRPr lang="ru-RU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0" y="1124744"/>
            <a:ext cx="4644008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rgbClr val="1D4AA3"/>
              </a:buClr>
              <a:buFont typeface="Wingdings" pitchFamily="2" charset="2"/>
              <a:buChar char="ü"/>
            </a:pPr>
            <a:r>
              <a:rPr lang="ru-RU" dirty="0" smtClean="0"/>
              <a:t>Проект анализируется на предмет отсутствия конфликтов с другими проектами, </a:t>
            </a:r>
          </a:p>
          <a:p>
            <a:pPr>
              <a:buClr>
                <a:srgbClr val="1D4AA3"/>
              </a:buClr>
            </a:pPr>
            <a:r>
              <a:rPr lang="ru-RU" dirty="0" smtClean="0"/>
              <a:t>планируемыми или  реализующимися</a:t>
            </a:r>
            <a:endParaRPr lang="ru-RU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0" y="5733256"/>
            <a:ext cx="4824536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rgbClr val="1D4AA3"/>
              </a:buClr>
              <a:buFont typeface="Wingdings" pitchFamily="2" charset="2"/>
              <a:buChar char="ü"/>
            </a:pPr>
            <a:r>
              <a:rPr lang="ru-RU" b="1" dirty="0" smtClean="0"/>
              <a:t>Проект представляется на Управляющем комитете программы повышения конкурентоспособности</a:t>
            </a:r>
          </a:p>
        </p:txBody>
      </p:sp>
      <p:pic>
        <p:nvPicPr>
          <p:cNvPr id="13" name="Рисунок 12" descr="Сним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044" y="4648598"/>
            <a:ext cx="3312368" cy="2209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5373712" cy="3861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9541" y="5244780"/>
            <a:ext cx="2234459" cy="16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b="4634"/>
          <a:stretch>
            <a:fillRect/>
          </a:stretch>
        </p:blipFill>
        <p:spPr bwMode="auto">
          <a:xfrm>
            <a:off x="5292080" y="2420888"/>
            <a:ext cx="3600400" cy="180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2453990"/>
            <a:ext cx="1820306" cy="182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75756" y="764704"/>
            <a:ext cx="5143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ru-RU" sz="24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проектов 2014 </a:t>
            </a:r>
            <a:r>
              <a:rPr lang="ru-RU" sz="28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endParaRPr lang="ru-RU" sz="2800" b="1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3082" y="1376772"/>
            <a:ext cx="428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института Постдоков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ТГУ </a:t>
            </a:r>
          </a:p>
          <a:p>
            <a:pPr fontAlgn="b"/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17 Постдоков </a:t>
            </a: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подали заявки по результатам размещения на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открытых международных площадках);</a:t>
            </a:r>
            <a:endParaRPr lang="ru-RU" sz="3200" b="1" dirty="0">
              <a:solidFill>
                <a:srgbClr val="1D4AA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4113076"/>
            <a:ext cx="4284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Проект Центр социально-профессионального волонтерства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ТГУ;</a:t>
            </a:r>
            <a:endParaRPr lang="ru-RU" sz="16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539" y="4653136"/>
            <a:ext cx="4177255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1540" y="1376772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Создание инновационно-активной среды, поддерживающей процесс управления изменениями на постоянной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основе;</a:t>
            </a:r>
            <a:endParaRPr lang="ru-RU" sz="16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7516" y="4293096"/>
            <a:ext cx="4356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системы адаптации иностранных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студентов;</a:t>
            </a:r>
            <a:endParaRPr lang="ru-RU" sz="16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7684" y="292494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Интернационализация аспирантуры / </a:t>
            </a:r>
            <a:r>
              <a:rPr lang="ru-RU" sz="1600" spc="90" dirty="0" err="1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докторантуры;</a:t>
            </a:r>
            <a:endParaRPr lang="ru-RU" sz="16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3005" y="49771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ru-RU" sz="1600" spc="90" dirty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Развитие электронного обучения и дистанционных </a:t>
            </a:r>
            <a:r>
              <a:rPr lang="ru-RU" sz="1600" spc="90" dirty="0" smtClean="0">
                <a:solidFill>
                  <a:srgbClr val="00427A"/>
                </a:solidFill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ru-RU" sz="1600" spc="90" dirty="0">
              <a:solidFill>
                <a:srgbClr val="00427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0" y="836712"/>
            <a:ext cx="6660232" cy="53245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Результаты 214 года (в рамках выполнения проектов):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Реализовывалось 23 проекта </a:t>
            </a:r>
          </a:p>
          <a:p>
            <a:r>
              <a:rPr lang="ru-RU" sz="2000" dirty="0" smtClean="0"/>
              <a:t>(координация проектов ОСУ с апреля 2014 года)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Участие в реализации принимали более 170 сотрудников ТГУ (как команда проекта)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996" y="2709084"/>
            <a:ext cx="4608004" cy="406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3537012"/>
            <a:ext cx="4752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Результаты работы проектной деятельности за 2014 год были представлены на конференции 26 – 28 января. Презентации менеджеров проектов с результатами работы: </a:t>
            </a:r>
            <a:r>
              <a:rPr lang="en-US" b="1" i="1" dirty="0" smtClean="0">
                <a:solidFill>
                  <a:srgbClr val="002060"/>
                </a:solidFill>
              </a:rPr>
              <a:t>http://viu.tsu.ru/documents/normative/18/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Результаты 214 года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(в рамках выполнения проектов):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 descr="http://viu.tsu.ru/upload/iblock/7f5/7f5e75b0f482e3bdda8f8896208503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2060848"/>
            <a:ext cx="2160240" cy="2239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748" y="548680"/>
            <a:ext cx="3359252" cy="1959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59324" y="2348880"/>
            <a:ext cx="608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Проведена международная аккредитация программы магистратуры «Исследования Европейского Союза» (41.04.05 «Международные отношения»).</a:t>
            </a:r>
            <a:endParaRPr lang="ru-RU" dirty="0"/>
          </a:p>
        </p:txBody>
      </p:sp>
      <p:sp useBgFill="1">
        <p:nvSpPr>
          <p:cNvPr id="6" name="TextBox 5"/>
          <p:cNvSpPr txBox="1"/>
          <p:nvPr/>
        </p:nvSpPr>
        <p:spPr>
          <a:xfrm>
            <a:off x="0" y="4329100"/>
            <a:ext cx="4428492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Организована система </a:t>
            </a:r>
            <a:r>
              <a:rPr lang="ru-RU" dirty="0" err="1" smtClean="0"/>
              <a:t>коучинга</a:t>
            </a:r>
            <a:r>
              <a:rPr lang="ru-RU" dirty="0" smtClean="0"/>
              <a:t> иностранных студентов волонтерами-студентами в рамках выполнения проекта «Создание системы адаптации иностранных студентов ТГУ», привлечено 62 студента</a:t>
            </a:r>
          </a:p>
          <a:p>
            <a:endParaRPr lang="ru-RU" dirty="0"/>
          </a:p>
        </p:txBody>
      </p:sp>
      <p:sp useBgFill="1">
        <p:nvSpPr>
          <p:cNvPr id="7" name="TextBox 6"/>
          <p:cNvSpPr txBox="1"/>
          <p:nvPr/>
        </p:nvSpPr>
        <p:spPr>
          <a:xfrm>
            <a:off x="4319972" y="5657671"/>
            <a:ext cx="4824028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19 иностранных аспирантов получили гранты на обучение в Томском государственном университете</a:t>
            </a:r>
          </a:p>
          <a:p>
            <a:endParaRPr lang="ru-RU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1" y="1484784"/>
            <a:ext cx="5904148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Проведена общественно-профессиональная аккредитация 3 образовательных программ </a:t>
            </a:r>
          </a:p>
          <a:p>
            <a:endParaRPr lang="ru-RU" dirty="0"/>
          </a:p>
        </p:txBody>
      </p:sp>
      <p:pic>
        <p:nvPicPr>
          <p:cNvPr id="2050" name="Picture 2" descr="http://inter.tsu.ru/images/newslides/8.jpg"/>
          <p:cNvPicPr>
            <a:picLocks noChangeAspect="1" noChangeArrowheads="1"/>
          </p:cNvPicPr>
          <p:nvPr/>
        </p:nvPicPr>
        <p:blipFill>
          <a:blip r:embed="rId4" cstate="print"/>
          <a:srcRect l="10945" r="12938"/>
          <a:stretch>
            <a:fillRect/>
          </a:stretch>
        </p:blipFill>
        <p:spPr bwMode="auto">
          <a:xfrm rot="20832270">
            <a:off x="4780109" y="3393995"/>
            <a:ext cx="3478360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3&quot;/&gt;&lt;property id=&quot;20307&quot; value=&quot;697&quot;/&gt;&lt;/object&gt;&lt;object type=&quot;3&quot; unique_id=&quot;10009&quot;&gt;&lt;property id=&quot;20148&quot; value=&quot;5&quot;/&gt;&lt;property id=&quot;20300&quot; value=&quot;Slide 4&quot;/&gt;&lt;property id=&quot;20307&quot; value=&quot;695&quot;/&gt;&lt;/object&gt;&lt;object type=&quot;3&quot; unique_id=&quot;10010&quot;&gt;&lt;property id=&quot;20148&quot; value=&quot;5&quot;/&gt;&lt;property id=&quot;20300&quot; value=&quot;Slide 11&quot;/&gt;&lt;property id=&quot;20307&quot; value=&quot;701&quot;/&gt;&lt;/object&gt;&lt;object type=&quot;3&quot; unique_id=&quot;10011&quot;&gt;&lt;property id=&quot;20148&quot; value=&quot;5&quot;/&gt;&lt;property id=&quot;20300&quot; value=&quot;Slide 9&quot;/&gt;&lt;property id=&quot;20307&quot; value=&quot;702&quot;/&gt;&lt;/object&gt;&lt;object type=&quot;3&quot; unique_id=&quot;10012&quot;&gt;&lt;property id=&quot;20148&quot; value=&quot;5&quot;/&gt;&lt;property id=&quot;20300&quot; value=&quot;Slide 12&quot;/&gt;&lt;property id=&quot;20307&quot; value=&quot;703&quot;/&gt;&lt;/object&gt;&lt;object type=&quot;3&quot; unique_id=&quot;10014&quot;&gt;&lt;property id=&quot;20148&quot; value=&quot;5&quot;/&gt;&lt;property id=&quot;20300&quot; value=&quot;Slide 13&quot;/&gt;&lt;property id=&quot;20307&quot; value=&quot;455&quot;/&gt;&lt;/object&gt;&lt;object type=&quot;3&quot; unique_id=&quot;10015&quot;&gt;&lt;property id=&quot;20148&quot; value=&quot;5&quot;/&gt;&lt;property id=&quot;20300&quot; value=&quot;Slide 1&quot;/&gt;&lt;property id=&quot;20307&quot; value=&quot;707&quot;/&gt;&lt;/object&gt;&lt;object type=&quot;3&quot; unique_id=&quot;10016&quot;&gt;&lt;property id=&quot;20148&quot; value=&quot;5&quot;/&gt;&lt;property id=&quot;20300&quot; value=&quot;Slide 2&quot;/&gt;&lt;property id=&quot;20307&quot; value=&quot;738&quot;/&gt;&lt;/object&gt;&lt;object type=&quot;3&quot; unique_id=&quot;10017&quot;&gt;&lt;property id=&quot;20148&quot; value=&quot;5&quot;/&gt;&lt;property id=&quot;20300&quot; value=&quot;Slide 5&quot;/&gt;&lt;property id=&quot;20307&quot; value=&quot;719&quot;/&gt;&lt;/object&gt;&lt;object type=&quot;3&quot; unique_id=&quot;10018&quot;&gt;&lt;property id=&quot;20148&quot; value=&quot;5&quot;/&gt;&lt;property id=&quot;20300&quot; value=&quot;Slide 6&quot;/&gt;&lt;property id=&quot;20307&quot; value=&quot;739&quot;/&gt;&lt;/object&gt;&lt;object type=&quot;3&quot; unique_id=&quot;10019&quot;&gt;&lt;property id=&quot;20148&quot; value=&quot;5&quot;/&gt;&lt;property id=&quot;20300&quot; value=&quot;Slide 7&quot;/&gt;&lt;property id=&quot;20307&quot; value=&quot;724&quot;/&gt;&lt;/object&gt;&lt;object type=&quot;3&quot; unique_id=&quot;10020&quot;&gt;&lt;property id=&quot;20148&quot; value=&quot;5&quot;/&gt;&lt;property id=&quot;20300&quot; value=&quot;Slide 8&quot;/&gt;&lt;property id=&quot;20307&quot; value=&quot;709&quot;/&gt;&lt;/object&gt;&lt;object type=&quot;3&quot; unique_id=&quot;10021&quot;&gt;&lt;property id=&quot;20148&quot; value=&quot;5&quot;/&gt;&lt;property id=&quot;20300&quot; value=&quot;Slide 10&quot;/&gt;&lt;property id=&quot;20307&quot; value=&quot;740&quot;/&gt;&lt;/object&gt;&lt;/object&gt;&lt;/object&gt;&lt;/database&gt;"/>
  <p:tag name="SECTOMILLISECCONVERTED" val="1"/>
  <p:tag name="ISPRING_RESOURCE_PATHS_HASH_2" val="d5dc4b2c223a1681813a20f71029bb66fa97d2e2"/>
</p:tagLst>
</file>

<file path=ppt/theme/theme1.xml><?xml version="1.0" encoding="utf-8"?>
<a:theme xmlns:a="http://schemas.openxmlformats.org/drawingml/2006/main" name="ТГУ">
  <a:themeElements>
    <a:clrScheme name="ТГУ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ТГУ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ГУ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ГУ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11069</TotalTime>
  <Words>1039</Words>
  <Application>Microsoft Office PowerPoint</Application>
  <PresentationFormat>Экран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Demkin</dc:creator>
  <cp:lastModifiedBy>06 (1)</cp:lastModifiedBy>
  <cp:revision>1040</cp:revision>
  <cp:lastPrinted>2013-07-04T10:40:07Z</cp:lastPrinted>
  <dcterms:created xsi:type="dcterms:W3CDTF">2002-10-31T07:30:16Z</dcterms:created>
  <dcterms:modified xsi:type="dcterms:W3CDTF">2015-07-10T10:23:21Z</dcterms:modified>
</cp:coreProperties>
</file>