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1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0" x="0"/>
            <a:ext cy="35183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y="3496604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0" name="Shape 10"/>
          <p:cNvSpPr txBox="1"/>
          <p:nvPr>
            <p:ph type="ctrTitle"/>
          </p:nvPr>
        </p:nvSpPr>
        <p:spPr>
          <a:xfrm>
            <a:off y="1867781" x="685800"/>
            <a:ext cy="1648800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y="3627026" x="685800"/>
            <a:ext cy="7743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/>
          <p:nvPr/>
        </p:nvSpPr>
        <p:spPr>
          <a:xfrm>
            <a:off y="0" x="0"/>
            <a:ext cy="1149900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y="1127875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5" name="Shape 1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0" x="0"/>
            <a:ext cy="11499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y="1127875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0" name="Shape 2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0" x="0"/>
            <a:ext cy="1149900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y="1127875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29" name="Shape 29"/>
          <p:cNvSpPr/>
          <p:nvPr/>
        </p:nvSpPr>
        <p:spPr>
          <a:xfrm>
            <a:off y="0" x="4274"/>
            <a:ext cy="4406399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0" name="Shape 30"/>
          <p:cNvCxnSpPr/>
          <p:nvPr/>
        </p:nvCxnSpPr>
        <p:spPr>
          <a:xfrm>
            <a:off y="4384371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dk2"/>
        </a:solidFill>
      </p:bgPr>
    </p:bg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ctrTitle"/>
          </p:nvPr>
        </p:nvSpPr>
        <p:spPr>
          <a:xfrm>
            <a:off y="1617875" x="685800"/>
            <a:ext cy="18335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 sz="60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6000"/>
          </a:p>
          <a:p>
            <a:pPr rtl="0">
              <a:spcBef>
                <a:spcPts val="0"/>
              </a:spcBef>
              <a:buNone/>
            </a:pPr>
            <a:r>
              <a:rPr sz="6000" lang="ru"/>
              <a:t>Отчет. </a:t>
            </a:r>
          </a:p>
          <a:p>
            <a:pPr>
              <a:spcBef>
                <a:spcPts val="0"/>
              </a:spcBef>
              <a:buNone/>
            </a:pPr>
            <a:r>
              <a:rPr sz="6000" lang="ru"/>
              <a:t>Сентябрь 2014 г.</a:t>
            </a:r>
          </a:p>
        </p:txBody>
      </p:sp>
      <p:sp>
        <p:nvSpPr>
          <p:cNvPr id="34" name="Shape 34"/>
          <p:cNvSpPr txBox="1"/>
          <p:nvPr>
            <p:ph idx="1" type="subTitle"/>
          </p:nvPr>
        </p:nvSpPr>
        <p:spPr>
          <a:xfrm>
            <a:off y="3627023" x="685800"/>
            <a:ext cy="13008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400" lang="ru"/>
              <a:t>Проект “Разработка и создание системы информационно-рекламного сопровождения центров “превосходства”и ведущих лабораторий”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О проекте</a:t>
            </a:r>
          </a:p>
        </p:txBody>
      </p:sp>
      <p:pic>
        <p:nvPicPr>
          <p:cNvPr id="40" name="Shape 40"/>
          <p:cNvPicPr preferRelativeResize="0"/>
          <p:nvPr/>
        </p:nvPicPr>
        <p:blipFill rotWithShape="1">
          <a:blip r:embed="rId3">
            <a:alphaModFix/>
          </a:blip>
          <a:srcRect t="0" b="9288" r="16254" l="0"/>
          <a:stretch/>
        </p:blipFill>
        <p:spPr>
          <a:xfrm>
            <a:off y="1165625" x="84625"/>
            <a:ext cy="3977875" cx="4601675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Shape 41"/>
          <p:cNvSpPr txBox="1"/>
          <p:nvPr/>
        </p:nvSpPr>
        <p:spPr>
          <a:xfrm>
            <a:off y="1523500" x="5177200"/>
            <a:ext cy="3444600" cx="3721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sz="1200" lang="ru"/>
              <a:t>Начало работ: </a:t>
            </a:r>
            <a:r>
              <a:rPr sz="1200" lang="ru"/>
              <a:t> 22 июля 2014 года</a:t>
            </a:r>
          </a:p>
          <a:p>
            <a:pPr rtl="0">
              <a:spcBef>
                <a:spcPts val="0"/>
              </a:spcBef>
              <a:buNone/>
            </a:pPr>
            <a:r>
              <a:rPr b="1" sz="1200" lang="ru"/>
              <a:t>Окончание:</a:t>
            </a:r>
            <a:r>
              <a:rPr sz="1200" lang="ru"/>
              <a:t> 31 декабря 2015 года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>
              <a:spcBef>
                <a:spcPts val="0"/>
              </a:spcBef>
              <a:buNone/>
            </a:pPr>
            <a:r>
              <a:rPr b="1" sz="1200" lang="ru"/>
              <a:t>Основной показатель:</a:t>
            </a:r>
            <a:r>
              <a:rPr sz="1200" lang="ru"/>
              <a:t> количество лабораторий, имеющих полный пакет презентационной продукции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>
              <a:spcBef>
                <a:spcPts val="0"/>
              </a:spcBef>
              <a:buNone/>
            </a:pPr>
            <a:r>
              <a:rPr b="1" sz="1200" lang="ru"/>
              <a:t>КПЭ на конец IV квартал 2014 года: </a:t>
            </a:r>
          </a:p>
          <a:p>
            <a:pPr rtl="0">
              <a:spcBef>
                <a:spcPts val="0"/>
              </a:spcBef>
              <a:buNone/>
            </a:pPr>
            <a:r>
              <a:rPr sz="1200" lang="ru"/>
              <a:t>8 лабораторий</a:t>
            </a:r>
          </a:p>
          <a:p>
            <a:pPr rtl="0">
              <a:spcBef>
                <a:spcPts val="0"/>
              </a:spcBef>
              <a:buNone/>
            </a:pPr>
            <a:r>
              <a:rPr sz="1200" lang="ru"/>
              <a:t>3 центра превосходства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b="1" sz="1200" lang="ru"/>
              <a:t>Стратегическая задача: </a:t>
            </a:r>
            <a:r>
              <a:rPr sz="1200" lang="ru"/>
              <a:t>CИ7 «Развитие внутренних сервисов, обеспечивающих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эффективную реализацию дорожной карты»</a:t>
            </a:r>
          </a:p>
          <a:p>
            <a:pPr rtl="0">
              <a:spcBef>
                <a:spcPts val="0"/>
              </a:spcBef>
              <a:buNone/>
            </a:pPr>
            <a:r>
              <a:rPr b="1" sz="1200" lang="ru"/>
              <a:t>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1" sz="1200"/>
          </a:p>
          <a:p>
            <a:pPr>
              <a:spcBef>
                <a:spcPts val="0"/>
              </a:spcBef>
              <a:buNone/>
            </a:pPr>
            <a:r>
              <a:t/>
            </a:r>
            <a:endParaRPr b="1" sz="120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Риски проекта </a:t>
            </a:r>
          </a:p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sz="1800" lang="ru"/>
              <a:t>Заявленные: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1" sz="1800"/>
          </a:p>
          <a:p>
            <a:pPr rtl="0" lvl="0" indent="-29845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1100" lang="ru"/>
              <a:t>Несвоевременная подготовка презентационных материалов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1" sz="1100"/>
          </a:p>
          <a:p>
            <a:pPr rtl="0" lvl="0" indent="-29845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1100" lang="ru"/>
              <a:t>Отсутствие каналов связей между подразделениями, несвоевременное предоставление информации Научным Управлением, Центрами превосходства и ведущими лабораториями ТГУ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1" sz="1100"/>
          </a:p>
          <a:p>
            <a:pPr>
              <a:spcBef>
                <a:spcPts val="0"/>
              </a:spcBef>
              <a:buNone/>
            </a:pPr>
            <a:r>
              <a:t/>
            </a:r>
            <a:endParaRPr b="1" sz="1800"/>
          </a:p>
        </p:txBody>
      </p:sp>
      <p:sp>
        <p:nvSpPr>
          <p:cNvPr id="48" name="Shape 48"/>
          <p:cNvSpPr txBox="1"/>
          <p:nvPr>
            <p:ph idx="2" type="body"/>
          </p:nvPr>
        </p:nvSpPr>
        <p:spPr>
          <a:xfrm>
            <a:off y="1200150" x="4583725"/>
            <a:ext cy="3725699" cx="4076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sz="1800" lang="ru"/>
              <a:t>Выявленные в ходе реализации: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1" sz="1800"/>
          </a:p>
          <a:p>
            <a:pPr rtl="0" lvl="0" indent="-298450" marL="45720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Char char="●"/>
            </a:pPr>
            <a:r>
              <a:rPr b="1" sz="1200" lang="ru"/>
              <a:t>Нежелание сотрудничать со стороны некоторых лабораторий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1" sz="1200"/>
          </a:p>
          <a:p>
            <a:pPr rtl="0" lvl="0" indent="-29845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1100" lang="ru"/>
              <a:t>Отсутствие информации по некоторым аспектам деятельности Центров превосходства и взаимосвязанных с ними институтов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1" sz="1100"/>
          </a:p>
          <a:p>
            <a:pPr rtl="0" lvl="0" indent="-29845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1100" lang="ru"/>
              <a:t>Несоответствие квалификации ответственных лиц уровню поставленной перед ними задачи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1" sz="11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 sz="1100"/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Решения</a:t>
            </a:r>
          </a:p>
        </p:txBody>
      </p:sp>
      <p:pic>
        <p:nvPicPr>
          <p:cNvPr id="54" name="Shape 54"/>
          <p:cNvPicPr preferRelativeResize="0"/>
          <p:nvPr/>
        </p:nvPicPr>
        <p:blipFill rotWithShape="1">
          <a:blip r:embed="rId3">
            <a:alphaModFix/>
          </a:blip>
          <a:srcRect t="25921" b="6203" r="0" l="0"/>
          <a:stretch/>
        </p:blipFill>
        <p:spPr>
          <a:xfrm>
            <a:off y="1157300" x="700100"/>
            <a:ext cy="3986200" cx="7830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59" name="Shape 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1143000"/>
            <a:ext cy="5143500" cx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1143000"/>
            <a:ext cy="5143500" cx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